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tiff" ContentType="image/tiff"/>
  <Default Extension="jpg" ContentType="image/jpeg"/>
  <Override PartName="/ppt/presentation.xml" ContentType="application/vnd.openxmlformats-officedocument.presentationml.presentation.main+xml"/>
  <Override PartName="/ppt/slides/slide21.xml" ContentType="application/vnd.openxmlformats-officedocument.presentationml.slide+xml"/>
  <Override PartName="/ppt/slides/slide3.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4.xml" ContentType="application/vnd.openxmlformats-officedocument.presentationml.slide+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2.xml" ContentType="application/vnd.openxmlformats-officedocument.theme+xml"/>
  <Override PartName="/ppt/theme/theme3.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ppt/revisionInfo.xml" ContentType="application/vnd.ms-powerpoint.revisioninfo+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23"/>
  </p:notesMasterIdLst>
  <p:handoutMasterIdLst>
    <p:handoutMasterId r:id="rId24"/>
  </p:handoutMasterIdLst>
  <p:sldIdLst>
    <p:sldId id="305" r:id="rId2"/>
    <p:sldId id="258" r:id="rId3"/>
    <p:sldId id="263" r:id="rId4"/>
    <p:sldId id="264" r:id="rId5"/>
    <p:sldId id="294" r:id="rId6"/>
    <p:sldId id="318" r:id="rId7"/>
    <p:sldId id="308" r:id="rId8"/>
    <p:sldId id="319" r:id="rId9"/>
    <p:sldId id="310" r:id="rId10"/>
    <p:sldId id="311" r:id="rId11"/>
    <p:sldId id="312" r:id="rId12"/>
    <p:sldId id="313" r:id="rId13"/>
    <p:sldId id="314" r:id="rId14"/>
    <p:sldId id="291" r:id="rId15"/>
    <p:sldId id="297" r:id="rId16"/>
    <p:sldId id="292" r:id="rId17"/>
    <p:sldId id="298" r:id="rId18"/>
    <p:sldId id="315" r:id="rId19"/>
    <p:sldId id="316" r:id="rId20"/>
    <p:sldId id="317" r:id="rId21"/>
    <p:sldId id="267" r:id="rId22"/>
  </p:sldIdLst>
  <p:sldSz cx="9144000" cy="6858000" type="screen4x3"/>
  <p:notesSz cx="6858000" cy="9144000"/>
  <p:embeddedFontLst>
    <p:embeddedFont>
      <p:font typeface="Tuffy-TTF" panose="020B0603060100000000" pitchFamily="34" charset="0"/>
      <p:regular r:id="rId25"/>
      <p:bold r:id="rId26"/>
      <p:italic r:id="rId27"/>
      <p:boldItalic r:id="rId28"/>
    </p:embeddedFont>
    <p:embeddedFont>
      <p:font typeface="Sassoon Infant Rg" panose="02000503030000020003" pitchFamily="50" charset="0"/>
      <p:regular r:id="rId29"/>
      <p:bold r:id="rId30"/>
    </p:embeddedFont>
    <p:embeddedFont>
      <p:font typeface="Twinkl SemiBold" pitchFamily="2" charset="0"/>
      <p:bold r:id="rId31"/>
    </p:embeddedFont>
    <p:embeddedFont>
      <p:font typeface="Twinkl" pitchFamily="2" charset="0"/>
      <p:regular r:id="rId32"/>
      <p:bold r:id="rId3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4" pos="340" userDrawn="1">
          <p15:clr>
            <a:srgbClr val="A4A3A4"/>
          </p15:clr>
        </p15:guide>
        <p15:guide id="5" orient="horz" pos="3974" userDrawn="1">
          <p15:clr>
            <a:srgbClr val="A4A3A4"/>
          </p15:clr>
        </p15:guide>
        <p15:guide id="6" pos="5420" userDrawn="1">
          <p15:clr>
            <a:srgbClr val="A4A3A4"/>
          </p15:clr>
        </p15:guide>
        <p15:guide id="7" orient="horz" pos="346" userDrawn="1">
          <p15:clr>
            <a:srgbClr val="A4A3A4"/>
          </p15:clr>
        </p15:guide>
        <p15:guide id="8" pos="476" userDrawn="1">
          <p15:clr>
            <a:srgbClr val="A4A3A4"/>
          </p15:clr>
        </p15:guide>
        <p15:guide id="9" orient="horz" pos="482" userDrawn="1">
          <p15:clr>
            <a:srgbClr val="A4A3A4"/>
          </p15:clr>
        </p15:guide>
        <p15:guide id="10" orient="horz" pos="3838" userDrawn="1">
          <p15:clr>
            <a:srgbClr val="A4A3A4"/>
          </p15:clr>
        </p15:guide>
        <p15:guide id="11" pos="528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641"/>
    <a:srgbClr val="FEECA9"/>
    <a:srgbClr val="B9D26D"/>
    <a:srgbClr val="B9D368"/>
    <a:srgbClr val="009541"/>
    <a:srgbClr val="00A8E9"/>
    <a:srgbClr val="ACDDFC"/>
    <a:srgbClr val="FAB001"/>
    <a:srgbClr val="8D358B"/>
    <a:srgbClr val="2DB6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114" d="100"/>
          <a:sy n="114" d="100"/>
        </p:scale>
        <p:origin x="1506" y="108"/>
      </p:cViewPr>
      <p:guideLst>
        <p:guide orient="horz" pos="2160"/>
        <p:guide pos="2880"/>
        <p:guide pos="340"/>
        <p:guide orient="horz" pos="3974"/>
        <p:guide pos="5420"/>
        <p:guide orient="horz" pos="346"/>
        <p:guide pos="476"/>
        <p:guide orient="horz" pos="482"/>
        <p:guide orient="horz" pos="3838"/>
        <p:guide pos="5284"/>
      </p:guideLst>
    </p:cSldViewPr>
  </p:slideViewPr>
  <p:notesTextViewPr>
    <p:cViewPr>
      <p:scale>
        <a:sx n="3" d="2"/>
        <a:sy n="3" d="2"/>
      </p:scale>
      <p:origin x="0" y="0"/>
    </p:cViewPr>
  </p:notesTextViewPr>
  <p:notesViewPr>
    <p:cSldViewPr snapToGrid="0" showGuides="1">
      <p:cViewPr varScale="1">
        <p:scale>
          <a:sx n="77" d="100"/>
          <a:sy n="77" d="100"/>
        </p:scale>
        <p:origin x="2646"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39" Type="http://schemas.openxmlformats.org/officeDocument/2006/relationships/customXml" Target="../customXml/item1.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3" Type="http://schemas.openxmlformats.org/officeDocument/2006/relationships/font" Target="fonts/font9.fntdata"/><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32" Type="http://schemas.openxmlformats.org/officeDocument/2006/relationships/font" Target="fonts/font8.fntdata"/><Relationship Id="rId37" Type="http://schemas.openxmlformats.org/officeDocument/2006/relationships/tableStyles" Target="tableStyles.xml"/><Relationship Id="rId40"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font" Target="fonts/font4.fntdata"/><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latin typeface="Tuffy-TTF" panose="020B0603060100000000" pitchFamily="34" charset="0"/>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B34F151-63AC-41CE-96F5-7702E930870C}" type="datetimeFigureOut">
              <a:rPr lang="en-GB" smtClean="0">
                <a:latin typeface="Tuffy-TTF" panose="020B0603060100000000" pitchFamily="34" charset="0"/>
              </a:rPr>
              <a:t>12/07/2019</a:t>
            </a:fld>
            <a:endParaRPr lang="en-GB" dirty="0">
              <a:latin typeface="Tuffy-TTF" panose="020B0603060100000000" pitchFamily="34" charset="0"/>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latin typeface="Tuffy-TTF" panose="020B0603060100000000" pitchFamily="34" charset="0"/>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676B846-B279-40AC-BFF5-DBC4013370C2}" type="slidenum">
              <a:rPr lang="en-GB" smtClean="0">
                <a:latin typeface="Tuffy-TTF" panose="020B0603060100000000" pitchFamily="34" charset="0"/>
              </a:rPr>
              <a:t>‹#›</a:t>
            </a:fld>
            <a:endParaRPr lang="en-GB" dirty="0">
              <a:latin typeface="Tuffy-TTF" panose="020B0603060100000000" pitchFamily="34" charset="0"/>
            </a:endParaRPr>
          </a:p>
        </p:txBody>
      </p:sp>
    </p:spTree>
    <p:extLst>
      <p:ext uri="{BB962C8B-B14F-4D97-AF65-F5344CB8AC3E}">
        <p14:creationId xmlns:p14="http://schemas.microsoft.com/office/powerpoint/2010/main" val="26453970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Tuffy-TTF" panose="020B0603060100000000" pitchFamily="34" charset="0"/>
              </a:defRPr>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Tuffy-TTF" panose="020B0603060100000000" pitchFamily="34" charset="0"/>
              </a:defRPr>
            </a:lvl1pPr>
          </a:lstStyle>
          <a:p>
            <a:fld id="{3D02C5D1-7818-41B5-ABAD-5E4B38A5388F}" type="datetimeFigureOut">
              <a:rPr lang="en-GB" smtClean="0"/>
              <a:pPr/>
              <a:t>12/07/2019</a:t>
            </a:fld>
            <a:endParaRPr lang="en-GB"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Tuffy-TTF" panose="020B0603060100000000" pitchFamily="34" charset="0"/>
              </a:defRPr>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Tuffy-TTF" panose="020B0603060100000000" pitchFamily="34" charset="0"/>
              </a:defRPr>
            </a:lvl1pPr>
          </a:lstStyle>
          <a:p>
            <a:fld id="{FA521341-850D-40E1-BB3D-87946DC9B06D}" type="slidenum">
              <a:rPr lang="en-GB" smtClean="0"/>
              <a:pPr/>
              <a:t>‹#›</a:t>
            </a:fld>
            <a:endParaRPr lang="en-GB" dirty="0"/>
          </a:p>
        </p:txBody>
      </p:sp>
    </p:spTree>
    <p:extLst>
      <p:ext uri="{BB962C8B-B14F-4D97-AF65-F5344CB8AC3E}">
        <p14:creationId xmlns:p14="http://schemas.microsoft.com/office/powerpoint/2010/main" val="847048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Tuffy-TTF" panose="020B0603060100000000" pitchFamily="34" charset="0"/>
        <a:ea typeface="+mn-ea"/>
        <a:cs typeface="+mn-cs"/>
      </a:defRPr>
    </a:lvl1pPr>
    <a:lvl2pPr marL="457200" algn="l" defTabSz="914400" rtl="0" eaLnBrk="1" latinLnBrk="0" hangingPunct="1">
      <a:defRPr sz="1200" kern="1200">
        <a:solidFill>
          <a:schemeClr val="tx1"/>
        </a:solidFill>
        <a:latin typeface="Tuffy-TTF" panose="020B0603060100000000" pitchFamily="34" charset="0"/>
        <a:ea typeface="+mn-ea"/>
        <a:cs typeface="+mn-cs"/>
      </a:defRPr>
    </a:lvl2pPr>
    <a:lvl3pPr marL="914400" algn="l" defTabSz="914400" rtl="0" eaLnBrk="1" latinLnBrk="0" hangingPunct="1">
      <a:defRPr sz="1200" kern="1200">
        <a:solidFill>
          <a:schemeClr val="tx1"/>
        </a:solidFill>
        <a:latin typeface="Tuffy-TTF" panose="020B0603060100000000" pitchFamily="34" charset="0"/>
        <a:ea typeface="+mn-ea"/>
        <a:cs typeface="+mn-cs"/>
      </a:defRPr>
    </a:lvl3pPr>
    <a:lvl4pPr marL="1371600" algn="l" defTabSz="914400" rtl="0" eaLnBrk="1" latinLnBrk="0" hangingPunct="1">
      <a:defRPr sz="1200" kern="1200">
        <a:solidFill>
          <a:schemeClr val="tx1"/>
        </a:solidFill>
        <a:latin typeface="Tuffy-TTF" panose="020B0603060100000000" pitchFamily="34" charset="0"/>
        <a:ea typeface="+mn-ea"/>
        <a:cs typeface="+mn-cs"/>
      </a:defRPr>
    </a:lvl4pPr>
    <a:lvl5pPr marL="1828800" algn="l" defTabSz="914400" rtl="0" eaLnBrk="1" latinLnBrk="0" hangingPunct="1">
      <a:defRPr sz="1200" kern="1200">
        <a:solidFill>
          <a:schemeClr val="tx1"/>
        </a:solidFill>
        <a:latin typeface="Tuffy-TTF" panose="020B0603060100000000"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Unit Title Slide">
    <p:bg>
      <p:bgPr>
        <a:solidFill>
          <a:schemeClr val="accent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15100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370407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with Box">
    <p:spTree>
      <p:nvGrpSpPr>
        <p:cNvPr id="1" name=""/>
        <p:cNvGrpSpPr/>
        <p:nvPr/>
      </p:nvGrpSpPr>
      <p:grpSpPr>
        <a:xfrm>
          <a:off x="0" y="0"/>
          <a:ext cx="0" cy="0"/>
          <a:chOff x="0" y="0"/>
          <a:chExt cx="0" cy="0"/>
        </a:xfrm>
      </p:grpSpPr>
      <p:sp>
        <p:nvSpPr>
          <p:cNvPr id="4" name="Rounded Rectangle 3"/>
          <p:cNvSpPr/>
          <p:nvPr userDrawn="1"/>
        </p:nvSpPr>
        <p:spPr bwMode="auto">
          <a:xfrm>
            <a:off x="461962" y="450056"/>
            <a:ext cx="8220075" cy="5957887"/>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Tree>
    <p:extLst>
      <p:ext uri="{BB962C8B-B14F-4D97-AF65-F5344CB8AC3E}">
        <p14:creationId xmlns:p14="http://schemas.microsoft.com/office/powerpoint/2010/main" val="34298710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Rounded Rectangle 4"/>
          <p:cNvSpPr/>
          <p:nvPr userDrawn="1"/>
        </p:nvSpPr>
        <p:spPr bwMode="auto">
          <a:xfrm>
            <a:off x="457198" y="438151"/>
            <a:ext cx="8220075" cy="5957887"/>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8" name="Title 5"/>
          <p:cNvSpPr>
            <a:spLocks noGrp="1"/>
          </p:cNvSpPr>
          <p:nvPr>
            <p:ph type="title"/>
          </p:nvPr>
        </p:nvSpPr>
        <p:spPr>
          <a:xfrm>
            <a:off x="457198" y="478895"/>
            <a:ext cx="8220075" cy="994306"/>
          </a:xfrm>
        </p:spPr>
        <p:txBody>
          <a:bodyPr>
            <a:noAutofit/>
          </a:bodyPr>
          <a:lstStyle>
            <a:lvl1pPr>
              <a:defRPr>
                <a:latin typeface="Twinkl SemiBold" pitchFamily="2" charset="0"/>
              </a:defRPr>
            </a:lvl1pPr>
          </a:lstStyle>
          <a:p>
            <a:r>
              <a:rPr lang="en-US"/>
              <a:t>Click to edit Master title style</a:t>
            </a:r>
            <a:endParaRPr lang="en-GB" dirty="0"/>
          </a:p>
        </p:txBody>
      </p:sp>
    </p:spTree>
    <p:extLst>
      <p:ext uri="{BB962C8B-B14F-4D97-AF65-F5344CB8AC3E}">
        <p14:creationId xmlns:p14="http://schemas.microsoft.com/office/powerpoint/2010/main" val="2610794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ims Slide">
    <p:spTree>
      <p:nvGrpSpPr>
        <p:cNvPr id="1" name=""/>
        <p:cNvGrpSpPr/>
        <p:nvPr/>
      </p:nvGrpSpPr>
      <p:grpSpPr>
        <a:xfrm>
          <a:off x="0" y="0"/>
          <a:ext cx="0" cy="0"/>
          <a:chOff x="0" y="0"/>
          <a:chExt cx="0" cy="0"/>
        </a:xfrm>
      </p:grpSpPr>
      <p:sp>
        <p:nvSpPr>
          <p:cNvPr id="7" name="Rounded Rectangle 6"/>
          <p:cNvSpPr/>
          <p:nvPr userDrawn="1"/>
        </p:nvSpPr>
        <p:spPr bwMode="auto">
          <a:xfrm>
            <a:off x="503239" y="2930434"/>
            <a:ext cx="8137524" cy="3414803"/>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8" name="Rounded Rectangle 7"/>
          <p:cNvSpPr/>
          <p:nvPr userDrawn="1"/>
        </p:nvSpPr>
        <p:spPr bwMode="auto">
          <a:xfrm>
            <a:off x="503239" y="512763"/>
            <a:ext cx="8137524" cy="2193019"/>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9" name="Title 1"/>
          <p:cNvSpPr txBox="1">
            <a:spLocks/>
          </p:cNvSpPr>
          <p:nvPr userDrawn="1"/>
        </p:nvSpPr>
        <p:spPr>
          <a:xfrm>
            <a:off x="628650" y="3071286"/>
            <a:ext cx="7886700" cy="540000"/>
          </a:xfrm>
          <a:prstGeom prst="rect">
            <a:avLst/>
          </a:prstGeom>
        </p:spPr>
        <p:txBody>
          <a:bodyPr lIns="0" tIns="0" rIns="0" bIns="0" anchor="ctr" anchorCtr="1">
            <a:noAutofit/>
          </a:bodyPr>
          <a:lstStyle>
            <a:lvl1pPr algn="l" defTabSz="914400" rtl="0" eaLnBrk="1" latinLnBrk="0" hangingPunct="1">
              <a:lnSpc>
                <a:spcPct val="90000"/>
              </a:lnSpc>
              <a:spcBef>
                <a:spcPct val="0"/>
              </a:spcBef>
              <a:buNone/>
              <a:defRPr sz="4000" b="1" kern="1200">
                <a:solidFill>
                  <a:schemeClr val="tx1"/>
                </a:solidFill>
                <a:latin typeface="Sassoon Infant Md" panose="02000603050000020003" pitchFamily="50" charset="0"/>
                <a:ea typeface="+mj-ea"/>
                <a:cs typeface="+mj-cs"/>
              </a:defRPr>
            </a:lvl1pPr>
          </a:lstStyle>
          <a:p>
            <a:r>
              <a:rPr lang="en-US" sz="3600" dirty="0">
                <a:latin typeface="Twinkl" pitchFamily="50" charset="0"/>
              </a:rPr>
              <a:t>Success Criteria</a:t>
            </a:r>
          </a:p>
        </p:txBody>
      </p:sp>
      <p:sp>
        <p:nvSpPr>
          <p:cNvPr id="10" name="Title 1"/>
          <p:cNvSpPr txBox="1">
            <a:spLocks/>
          </p:cNvSpPr>
          <p:nvPr userDrawn="1"/>
        </p:nvSpPr>
        <p:spPr>
          <a:xfrm>
            <a:off x="628648" y="734785"/>
            <a:ext cx="7886700" cy="540000"/>
          </a:xfrm>
          <a:prstGeom prst="rect">
            <a:avLst/>
          </a:prstGeom>
        </p:spPr>
        <p:txBody>
          <a:bodyPr lIns="0" tIns="0" rIns="0" bIns="0" anchor="ctr" anchorCtr="1">
            <a:noAutofit/>
          </a:bodyPr>
          <a:lstStyle>
            <a:lvl1pPr algn="l" defTabSz="914400" rtl="0" eaLnBrk="1" latinLnBrk="0" hangingPunct="1">
              <a:lnSpc>
                <a:spcPct val="90000"/>
              </a:lnSpc>
              <a:spcBef>
                <a:spcPct val="0"/>
              </a:spcBef>
              <a:buNone/>
              <a:defRPr sz="4000" b="1" kern="1200">
                <a:solidFill>
                  <a:schemeClr val="tx1"/>
                </a:solidFill>
                <a:latin typeface="Sassoon Infant Md" panose="02000603050000020003" pitchFamily="50" charset="0"/>
                <a:ea typeface="+mj-ea"/>
                <a:cs typeface="+mj-cs"/>
              </a:defRPr>
            </a:lvl1pPr>
          </a:lstStyle>
          <a:p>
            <a:r>
              <a:rPr lang="en-US" sz="3600" dirty="0">
                <a:latin typeface="Twinkl" pitchFamily="50" charset="0"/>
              </a:rPr>
              <a:t>Aim</a:t>
            </a:r>
          </a:p>
        </p:txBody>
      </p:sp>
      <p:sp>
        <p:nvSpPr>
          <p:cNvPr id="11" name="Content Placeholder 15"/>
          <p:cNvSpPr>
            <a:spLocks noGrp="1"/>
          </p:cNvSpPr>
          <p:nvPr>
            <p:ph idx="1"/>
          </p:nvPr>
        </p:nvSpPr>
        <p:spPr>
          <a:xfrm>
            <a:off x="628650" y="1127760"/>
            <a:ext cx="7886700" cy="1409700"/>
          </a:xfrm>
        </p:spPr>
        <p:txBody>
          <a:bodyPr>
            <a:normAutofit fontScale="92500" lnSpcReduction="10000"/>
          </a:bodyPr>
          <a:lstStyle>
            <a:lvl1pPr>
              <a:defRPr>
                <a:latin typeface="Twinkl" pitchFamily="50" charset="0"/>
              </a:defRPr>
            </a:lvl1pPr>
            <a:lvl2pPr>
              <a:defRPr/>
            </a:lvl2pPr>
          </a:lstStyle>
          <a:p>
            <a:pPr lvl="0"/>
            <a:r>
              <a:rPr lang="en-US"/>
              <a:t>Edit Master text styles</a:t>
            </a:r>
          </a:p>
          <a:p>
            <a:pPr lvl="1"/>
            <a:r>
              <a:rPr lang="en-US"/>
              <a:t>Second level</a:t>
            </a:r>
          </a:p>
          <a:p>
            <a:pPr lvl="2"/>
            <a:r>
              <a:rPr lang="en-US"/>
              <a:t>Third level</a:t>
            </a:r>
          </a:p>
        </p:txBody>
      </p:sp>
      <p:sp>
        <p:nvSpPr>
          <p:cNvPr id="12" name="Content Placeholder 15"/>
          <p:cNvSpPr txBox="1">
            <a:spLocks/>
          </p:cNvSpPr>
          <p:nvPr userDrawn="1"/>
        </p:nvSpPr>
        <p:spPr>
          <a:xfrm>
            <a:off x="628650" y="3466803"/>
            <a:ext cx="7886700" cy="1409700"/>
          </a:xfrm>
          <a:prstGeom prst="rect">
            <a:avLst/>
          </a:prstGeom>
          <a:noFill/>
          <a:ln w="25400">
            <a:noFill/>
          </a:ln>
        </p:spPr>
        <p:txBody>
          <a:bodyPr vert="horz" lIns="180000" tIns="252000" rIns="252000" bIns="18000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Sassoon Infant Rg" panose="02000503030000020003"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Sassoon Infant Rg" panose="02000503030000020003"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latin typeface="Twinkl" pitchFamily="50" charset="0"/>
              </a:rPr>
              <a:t>Statement 1 Lorem ipsum </a:t>
            </a:r>
            <a:r>
              <a:rPr lang="en-GB" dirty="0" err="1">
                <a:latin typeface="Twinkl" pitchFamily="50" charset="0"/>
              </a:rPr>
              <a:t>dolor</a:t>
            </a:r>
            <a:r>
              <a:rPr lang="en-GB" dirty="0">
                <a:latin typeface="Twinkl" pitchFamily="50" charset="0"/>
              </a:rPr>
              <a:t> sit </a:t>
            </a:r>
            <a:r>
              <a:rPr lang="en-GB" dirty="0" err="1">
                <a:latin typeface="Twinkl" pitchFamily="50" charset="0"/>
              </a:rPr>
              <a:t>amet</a:t>
            </a:r>
            <a:r>
              <a:rPr lang="en-GB" dirty="0">
                <a:latin typeface="Twinkl" pitchFamily="50" charset="0"/>
              </a:rPr>
              <a:t>, </a:t>
            </a:r>
            <a:r>
              <a:rPr lang="en-GB" dirty="0" err="1">
                <a:latin typeface="Twinkl" pitchFamily="50" charset="0"/>
              </a:rPr>
              <a:t>consectetur</a:t>
            </a:r>
            <a:r>
              <a:rPr lang="en-GB" dirty="0">
                <a:latin typeface="Twinkl" pitchFamily="50" charset="0"/>
              </a:rPr>
              <a:t> </a:t>
            </a:r>
            <a:r>
              <a:rPr lang="en-GB" dirty="0" err="1">
                <a:latin typeface="Twinkl" pitchFamily="50" charset="0"/>
              </a:rPr>
              <a:t>adipiscing</a:t>
            </a:r>
            <a:r>
              <a:rPr lang="en-GB" dirty="0">
                <a:latin typeface="Twinkl" pitchFamily="50" charset="0"/>
              </a:rPr>
              <a:t> </a:t>
            </a:r>
            <a:r>
              <a:rPr lang="en-GB" dirty="0" err="1">
                <a:latin typeface="Twinkl" pitchFamily="50" charset="0"/>
              </a:rPr>
              <a:t>elit</a:t>
            </a:r>
            <a:r>
              <a:rPr lang="en-GB" dirty="0">
                <a:latin typeface="Twinkl" pitchFamily="50" charset="0"/>
              </a:rPr>
              <a:t>.</a:t>
            </a:r>
          </a:p>
          <a:p>
            <a:r>
              <a:rPr lang="en-GB" dirty="0">
                <a:latin typeface="Twinkl" pitchFamily="50" charset="0"/>
              </a:rPr>
              <a:t>Statement 2</a:t>
            </a:r>
          </a:p>
          <a:p>
            <a:pPr lvl="1"/>
            <a:r>
              <a:rPr lang="en-GB" dirty="0">
                <a:latin typeface="Twinkl" pitchFamily="50" charset="0"/>
              </a:rPr>
              <a:t>Sub statement</a:t>
            </a:r>
          </a:p>
        </p:txBody>
      </p:sp>
    </p:spTree>
    <p:extLst>
      <p:ext uri="{BB962C8B-B14F-4D97-AF65-F5344CB8AC3E}">
        <p14:creationId xmlns:p14="http://schemas.microsoft.com/office/powerpoint/2010/main" val="22575232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22767" y="6196125"/>
            <a:ext cx="576495" cy="580719"/>
          </a:xfrm>
          <a:prstGeom prst="rect">
            <a:avLst/>
          </a:prstGeom>
        </p:spPr>
      </p:pic>
    </p:spTree>
    <p:extLst>
      <p:ext uri="{BB962C8B-B14F-4D97-AF65-F5344CB8AC3E}">
        <p14:creationId xmlns:p14="http://schemas.microsoft.com/office/powerpoint/2010/main" val="16819737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93596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blackWhite">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89745" y="695325"/>
            <a:ext cx="8164510" cy="1150938"/>
          </a:xfrm>
          <a:prstGeom prst="roundRect">
            <a:avLst>
              <a:gd name="adj" fmla="val 9641"/>
            </a:avLst>
          </a:prstGeom>
          <a:noFill/>
          <a:ln w="25400">
            <a:noFill/>
          </a:ln>
        </p:spPr>
        <p:txBody>
          <a:bodyPr vert="horz" lIns="252000" tIns="252000" rIns="252000" bIns="252000" rtlCol="0" anchor="ctr" anchorCtr="1">
            <a:normAutofit/>
          </a:bodyPr>
          <a:lstStyle/>
          <a:p>
            <a:r>
              <a:rPr lang="en-US"/>
              <a:t>Click to edit Master title style</a:t>
            </a:r>
            <a:endParaRPr lang="en-US" dirty="0"/>
          </a:p>
        </p:txBody>
      </p:sp>
      <p:sp>
        <p:nvSpPr>
          <p:cNvPr id="3" name="Text Placeholder 2"/>
          <p:cNvSpPr>
            <a:spLocks noGrp="1"/>
          </p:cNvSpPr>
          <p:nvPr>
            <p:ph type="body" idx="1"/>
          </p:nvPr>
        </p:nvSpPr>
        <p:spPr>
          <a:xfrm>
            <a:off x="489745" y="1957386"/>
            <a:ext cx="8164510" cy="4387851"/>
          </a:xfrm>
          <a:prstGeom prst="roundRect">
            <a:avLst>
              <a:gd name="adj" fmla="val 2585"/>
            </a:avLst>
          </a:prstGeom>
          <a:noFill/>
          <a:ln w="25400">
            <a:noFill/>
          </a:ln>
        </p:spPr>
        <p:txBody>
          <a:bodyPr vert="horz" lIns="252000" tIns="252000" rIns="252000" bIns="25200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389201"/>
      </p:ext>
    </p:extLst>
  </p:cSld>
  <p:clrMap bg1="lt1" tx1="dk1" bg2="lt2" tx2="dk2" accent1="accent1" accent2="accent2" accent3="accent3" accent4="accent4" accent5="accent5" accent6="accent6" hlink="hlink" folHlink="folHlink"/>
  <p:sldLayoutIdLst>
    <p:sldLayoutId id="2147483671" r:id="rId1"/>
    <p:sldLayoutId id="2147483661" r:id="rId2"/>
    <p:sldLayoutId id="2147483667" r:id="rId3"/>
    <p:sldLayoutId id="2147483662" r:id="rId4"/>
    <p:sldLayoutId id="2147483663" r:id="rId5"/>
    <p:sldLayoutId id="2147483666" r:id="rId6"/>
    <p:sldLayoutId id="2147483669" r:id="rId7"/>
  </p:sldLayoutIdLst>
  <p:txStyles>
    <p:titleStyle>
      <a:lvl1pPr algn="l" defTabSz="914400" rtl="0" eaLnBrk="1" latinLnBrk="0" hangingPunct="1">
        <a:lnSpc>
          <a:spcPct val="90000"/>
        </a:lnSpc>
        <a:spcBef>
          <a:spcPct val="0"/>
        </a:spcBef>
        <a:buNone/>
        <a:defRPr sz="4000" b="1" kern="1200">
          <a:solidFill>
            <a:srgbClr val="1C1C1C"/>
          </a:solidFill>
          <a:latin typeface="Twinkl" pitchFamily="50"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Tuffy-TTF" panose="020B0603060100000000"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Tuffy-TTF" panose="020B0603060100000000"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uffy-TTF" panose="020B0603060100000000"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uffy-TTF" panose="020B0603060100000000"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uffy-TTF" panose="020B0603060100000000"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F26B43"/>
          </p15:clr>
        </p15:guide>
        <p15:guide id="2" pos="288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3.png"/><Relationship Id="rId1" Type="http://schemas.openxmlformats.org/officeDocument/2006/relationships/slideLayout" Target="../slideLayouts/slideLayout4.xml"/><Relationship Id="rId5" Type="http://schemas.openxmlformats.org/officeDocument/2006/relationships/slide" Target="slide16.xml"/><Relationship Id="rId4" Type="http://schemas.openxmlformats.org/officeDocument/2006/relationships/slide" Target="slide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pshe-association.org.uk/curriculum-and-resources/resources/programme-study-pshe-education-key-stages-1%E2%80%935" TargetMode="External"/><Relationship Id="rId2" Type="http://schemas.openxmlformats.org/officeDocument/2006/relationships/image" Target="../media/image1.jp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hyperlink" Target="https://www.pshe-association.org.uk/curriculum-and-resources/resources/programme-study-pshe-education-key-stages-1%E2%80%935" TargetMode="External"/><Relationship Id="rId2" Type="http://schemas.openxmlformats.org/officeDocument/2006/relationships/image" Target="../media/image1.jp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251423"/>
            <a:ext cx="9144000" cy="612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3" name="Straight Connector 2"/>
          <p:cNvCxnSpPr/>
          <p:nvPr/>
        </p:nvCxnSpPr>
        <p:spPr>
          <a:xfrm>
            <a:off x="0" y="6251423"/>
            <a:ext cx="926123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64823" y="1051093"/>
            <a:ext cx="1614353" cy="934372"/>
          </a:xfrm>
          <a:prstGeom prst="rect">
            <a:avLst/>
          </a:prstGeom>
        </p:spPr>
      </p:pic>
      <p:sp>
        <p:nvSpPr>
          <p:cNvPr id="6" name="Text Placeholder 16"/>
          <p:cNvSpPr txBox="1">
            <a:spLocks/>
          </p:cNvSpPr>
          <p:nvPr/>
        </p:nvSpPr>
        <p:spPr>
          <a:xfrm>
            <a:off x="971600" y="3199950"/>
            <a:ext cx="7200800" cy="543989"/>
          </a:xfrm>
          <a:prstGeom prst="roundRect">
            <a:avLst>
              <a:gd name="adj" fmla="val 2585"/>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solidFill>
                  <a:schemeClr val="bg1"/>
                </a:solidFill>
                <a:latin typeface="Tuffy-TTF" panose="020B0603060100000000" pitchFamily="34" charset="0"/>
                <a:cs typeface="Arial" panose="020B0604020202020204" pitchFamily="34" charset="0"/>
              </a:rPr>
              <a:t>WICKED: Inclusion Lesson Pack </a:t>
            </a:r>
          </a:p>
        </p:txBody>
      </p:sp>
      <p:sp>
        <p:nvSpPr>
          <p:cNvPr id="7" name="Title 17"/>
          <p:cNvSpPr txBox="1">
            <a:spLocks/>
          </p:cNvSpPr>
          <p:nvPr/>
        </p:nvSpPr>
        <p:spPr>
          <a:xfrm>
            <a:off x="755650" y="2359034"/>
            <a:ext cx="7632700" cy="655294"/>
          </a:xfrm>
          <a:prstGeom prst="roundRect">
            <a:avLst>
              <a:gd name="adj" fmla="val 9641"/>
            </a:avLst>
          </a:prstGeom>
        </p:spPr>
        <p:txBody>
          <a:bodyPr/>
          <a:lstStyle>
            <a:lvl1pPr algn="l" defTabSz="914400" rtl="0" eaLnBrk="1" latinLnBrk="0" hangingPunct="1">
              <a:lnSpc>
                <a:spcPct val="90000"/>
              </a:lnSpc>
              <a:spcBef>
                <a:spcPct val="0"/>
              </a:spcBef>
              <a:buNone/>
              <a:defRPr sz="4000" b="1" kern="1200">
                <a:solidFill>
                  <a:srgbClr val="1C1C1C"/>
                </a:solidFill>
                <a:latin typeface="Twinkl" pitchFamily="50" charset="0"/>
                <a:ea typeface="+mj-ea"/>
                <a:cs typeface="+mj-cs"/>
              </a:defRPr>
            </a:lvl1pPr>
          </a:lstStyle>
          <a:p>
            <a:pPr algn="ctr"/>
            <a:r>
              <a:rPr lang="en-GB" sz="5400" dirty="0">
                <a:solidFill>
                  <a:schemeClr val="bg1"/>
                </a:solidFill>
                <a:latin typeface="Tuffy-TTF" panose="020B0603060100000000" pitchFamily="34" charset="0"/>
                <a:cs typeface="Arial" panose="020B0604020202020204" pitchFamily="34" charset="0"/>
              </a:rPr>
              <a:t>PSHE and Citizenship</a:t>
            </a:r>
          </a:p>
        </p:txBody>
      </p:sp>
    </p:spTree>
    <p:extLst>
      <p:ext uri="{BB962C8B-B14F-4D97-AF65-F5344CB8AC3E}">
        <p14:creationId xmlns:p14="http://schemas.microsoft.com/office/powerpoint/2010/main" val="14076062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447055" y="657567"/>
            <a:ext cx="8249890" cy="994306"/>
          </a:xfrm>
        </p:spPr>
        <p:txBody>
          <a:bodyPr lIns="108000" tIns="108000" rIns="108000" bIns="108000"/>
          <a:lstStyle/>
          <a:p>
            <a:pPr algn="ctr"/>
            <a:r>
              <a:rPr lang="en-GB" dirty="0">
                <a:latin typeface="Twinkl" pitchFamily="2" charset="0"/>
              </a:rPr>
              <a:t>Why Might People </a:t>
            </a:r>
            <a:br>
              <a:rPr lang="en-GB" dirty="0">
                <a:latin typeface="Twinkl" pitchFamily="2" charset="0"/>
              </a:rPr>
            </a:br>
            <a:r>
              <a:rPr lang="en-GB" dirty="0">
                <a:latin typeface="Twinkl" pitchFamily="2" charset="0"/>
              </a:rPr>
              <a:t>Not Feel Included?</a:t>
            </a:r>
          </a:p>
        </p:txBody>
      </p:sp>
      <p:sp>
        <p:nvSpPr>
          <p:cNvPr id="13" name="TextBox 12"/>
          <p:cNvSpPr txBox="1"/>
          <p:nvPr/>
        </p:nvSpPr>
        <p:spPr>
          <a:xfrm>
            <a:off x="755650" y="1984462"/>
            <a:ext cx="7632700" cy="1384995"/>
          </a:xfrm>
          <a:prstGeom prst="rect">
            <a:avLst/>
          </a:prstGeom>
          <a:noFill/>
          <a:ln w="38100">
            <a:noFill/>
          </a:ln>
        </p:spPr>
        <p:txBody>
          <a:bodyPr wrap="square" lIns="0" tIns="0" rIns="0" bIns="0" rtlCol="0">
            <a:spAutoFit/>
          </a:bodyPr>
          <a:lstStyle/>
          <a:p>
            <a:r>
              <a:rPr lang="en-GB" dirty="0"/>
              <a:t>Our society is made up of lots of different people. At times, some people might not feel included in every aspect of society. This could be because they are treated unfairly, denied opportunities or even being threatened with harmful words or actions. Can you think of any ways anyone in society might feel like this?</a:t>
            </a:r>
          </a:p>
        </p:txBody>
      </p:sp>
      <p:pic>
        <p:nvPicPr>
          <p:cNvPr id="14" name="Whole Clas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52800" y="543600"/>
            <a:ext cx="1238498" cy="864000"/>
          </a:xfrm>
          <a:prstGeom prst="rect">
            <a:avLst/>
          </a:prstGeom>
        </p:spPr>
      </p:pic>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22662" y="3372159"/>
            <a:ext cx="5560225" cy="3036789"/>
          </a:xfrm>
          <a:prstGeom prst="rect">
            <a:avLst/>
          </a:prstGeom>
        </p:spPr>
      </p:pic>
    </p:spTree>
    <p:extLst>
      <p:ext uri="{BB962C8B-B14F-4D97-AF65-F5344CB8AC3E}">
        <p14:creationId xmlns:p14="http://schemas.microsoft.com/office/powerpoint/2010/main" val="2921725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755650" y="1693635"/>
            <a:ext cx="7632700" cy="1107996"/>
          </a:xfrm>
          <a:prstGeom prst="rect">
            <a:avLst/>
          </a:prstGeom>
          <a:noFill/>
          <a:ln w="38100">
            <a:noFill/>
          </a:ln>
        </p:spPr>
        <p:txBody>
          <a:bodyPr wrap="square" lIns="0" tIns="0" rIns="0" bIns="0" rtlCol="0">
            <a:spAutoFit/>
          </a:bodyPr>
          <a:lstStyle/>
          <a:p>
            <a:r>
              <a:rPr lang="en-GB" dirty="0"/>
              <a:t>We are now going to work in small groups to create a short drama piece showing someone being excluded or discriminated against. Think carefully about who would be in your scene, how they would behave and how they would feel. </a:t>
            </a:r>
          </a:p>
        </p:txBody>
      </p:sp>
      <p:sp>
        <p:nvSpPr>
          <p:cNvPr id="11" name="Rectangle 10"/>
          <p:cNvSpPr/>
          <p:nvPr/>
        </p:nvSpPr>
        <p:spPr>
          <a:xfrm>
            <a:off x="755649" y="5593228"/>
            <a:ext cx="7941295" cy="495108"/>
          </a:xfrm>
          <a:prstGeom prst="rect">
            <a:avLst/>
          </a:prstGeom>
          <a:solidFill>
            <a:srgbClr val="CEDF99"/>
          </a:solidFill>
        </p:spPr>
        <p:txBody>
          <a:bodyPr wrap="square" lIns="108000" tIns="108000" rIns="108000" bIns="108000">
            <a:spAutoFit/>
          </a:bodyPr>
          <a:lstStyle/>
          <a:p>
            <a:r>
              <a:rPr lang="en-GB" dirty="0"/>
              <a:t>Be ready to share your drama performance with the class.</a:t>
            </a:r>
          </a:p>
        </p:txBody>
      </p:sp>
      <p:sp>
        <p:nvSpPr>
          <p:cNvPr id="16" name="Title 1"/>
          <p:cNvSpPr>
            <a:spLocks noGrp="1"/>
          </p:cNvSpPr>
          <p:nvPr>
            <p:ph type="title"/>
          </p:nvPr>
        </p:nvSpPr>
        <p:spPr>
          <a:xfrm>
            <a:off x="457198" y="478895"/>
            <a:ext cx="8220075" cy="994306"/>
          </a:xfrm>
        </p:spPr>
        <p:txBody>
          <a:bodyPr/>
          <a:lstStyle/>
          <a:p>
            <a:r>
              <a:rPr lang="en-GB" dirty="0">
                <a:latin typeface="Twinkl" pitchFamily="2" charset="0"/>
              </a:rPr>
              <a:t>Who’s In?</a:t>
            </a:r>
          </a:p>
        </p:txBody>
      </p:sp>
      <p:pic>
        <p:nvPicPr>
          <p:cNvPr id="17" name="Group Work"/>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40000" y="543600"/>
            <a:ext cx="864000" cy="864000"/>
          </a:xfrm>
          <a:prstGeom prst="rect">
            <a:avLst/>
          </a:prstGeom>
        </p:spPr>
      </p:pic>
      <p:pic>
        <p:nvPicPr>
          <p:cNvPr id="18" name="Picture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58409" y="2599146"/>
            <a:ext cx="2518373" cy="3161053"/>
          </a:xfrm>
          <a:prstGeom prst="rect">
            <a:avLst/>
          </a:prstGeom>
        </p:spPr>
      </p:pic>
    </p:spTree>
    <p:extLst>
      <p:ext uri="{BB962C8B-B14F-4D97-AF65-F5344CB8AC3E}">
        <p14:creationId xmlns:p14="http://schemas.microsoft.com/office/powerpoint/2010/main" val="38398148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755650" y="1693635"/>
            <a:ext cx="7632700" cy="553998"/>
          </a:xfrm>
          <a:prstGeom prst="rect">
            <a:avLst/>
          </a:prstGeom>
          <a:noFill/>
          <a:ln w="38100">
            <a:noFill/>
          </a:ln>
        </p:spPr>
        <p:txBody>
          <a:bodyPr wrap="square" lIns="0" tIns="0" rIns="0" bIns="0" rtlCol="0">
            <a:spAutoFit/>
          </a:bodyPr>
          <a:lstStyle/>
          <a:p>
            <a:r>
              <a:rPr lang="en-GB" dirty="0"/>
              <a:t>We are now going to watch the performances by the other groups. Let’s think about how we can be a good audience. We need to:</a:t>
            </a:r>
          </a:p>
        </p:txBody>
      </p:sp>
      <p:sp>
        <p:nvSpPr>
          <p:cNvPr id="13" name="Title 1"/>
          <p:cNvSpPr>
            <a:spLocks noGrp="1"/>
          </p:cNvSpPr>
          <p:nvPr>
            <p:ph type="title"/>
          </p:nvPr>
        </p:nvSpPr>
        <p:spPr>
          <a:xfrm>
            <a:off x="457198" y="478895"/>
            <a:ext cx="8220075" cy="994306"/>
          </a:xfrm>
        </p:spPr>
        <p:txBody>
          <a:bodyPr/>
          <a:lstStyle/>
          <a:p>
            <a:r>
              <a:rPr lang="en-GB" dirty="0">
                <a:latin typeface="Twinkl" pitchFamily="2" charset="0"/>
              </a:rPr>
              <a:t>Reaching Out</a:t>
            </a:r>
          </a:p>
        </p:txBody>
      </p:sp>
      <p:pic>
        <p:nvPicPr>
          <p:cNvPr id="14" name="Whole Clas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52800" y="543600"/>
            <a:ext cx="1238498" cy="864000"/>
          </a:xfrm>
          <a:prstGeom prst="rect">
            <a:avLst/>
          </a:prstGeom>
        </p:spPr>
      </p:pic>
      <p:sp>
        <p:nvSpPr>
          <p:cNvPr id="15" name="TextBox 14"/>
          <p:cNvSpPr txBox="1"/>
          <p:nvPr/>
        </p:nvSpPr>
        <p:spPr>
          <a:xfrm>
            <a:off x="1194678" y="2600678"/>
            <a:ext cx="1447524" cy="479719"/>
          </a:xfrm>
          <a:prstGeom prst="rect">
            <a:avLst/>
          </a:prstGeom>
          <a:solidFill>
            <a:schemeClr val="bg1"/>
          </a:solidFill>
          <a:ln w="38100">
            <a:solidFill>
              <a:srgbClr val="009641"/>
            </a:solidFill>
          </a:ln>
        </p:spPr>
        <p:txBody>
          <a:bodyPr wrap="square" lIns="108000" tIns="108000" rIns="108000" bIns="108000" rtlCol="0">
            <a:spAutoFit/>
          </a:bodyPr>
          <a:lstStyle/>
          <a:p>
            <a:pPr algn="ctr"/>
            <a:r>
              <a:rPr lang="en-GB" sz="1700" dirty="0"/>
              <a:t>Listen</a:t>
            </a:r>
          </a:p>
        </p:txBody>
      </p:sp>
      <p:sp>
        <p:nvSpPr>
          <p:cNvPr id="19" name="TextBox 18"/>
          <p:cNvSpPr txBox="1"/>
          <p:nvPr/>
        </p:nvSpPr>
        <p:spPr>
          <a:xfrm>
            <a:off x="3843473" y="2600678"/>
            <a:ext cx="1447524" cy="479719"/>
          </a:xfrm>
          <a:prstGeom prst="rect">
            <a:avLst/>
          </a:prstGeom>
          <a:solidFill>
            <a:schemeClr val="bg1"/>
          </a:solidFill>
          <a:ln w="38100">
            <a:solidFill>
              <a:srgbClr val="009641"/>
            </a:solidFill>
          </a:ln>
        </p:spPr>
        <p:txBody>
          <a:bodyPr wrap="square" lIns="108000" tIns="108000" rIns="108000" bIns="108000" rtlCol="0">
            <a:spAutoFit/>
          </a:bodyPr>
          <a:lstStyle/>
          <a:p>
            <a:pPr algn="ctr"/>
            <a:r>
              <a:rPr lang="en-GB" sz="1700" dirty="0"/>
              <a:t>Concentrate</a:t>
            </a:r>
          </a:p>
        </p:txBody>
      </p:sp>
      <p:sp>
        <p:nvSpPr>
          <p:cNvPr id="20" name="TextBox 19"/>
          <p:cNvSpPr txBox="1"/>
          <p:nvPr/>
        </p:nvSpPr>
        <p:spPr>
          <a:xfrm>
            <a:off x="6492269" y="2600678"/>
            <a:ext cx="1447524" cy="479719"/>
          </a:xfrm>
          <a:prstGeom prst="rect">
            <a:avLst/>
          </a:prstGeom>
          <a:solidFill>
            <a:schemeClr val="bg1"/>
          </a:solidFill>
          <a:ln w="38100">
            <a:solidFill>
              <a:srgbClr val="009641"/>
            </a:solidFill>
          </a:ln>
        </p:spPr>
        <p:txBody>
          <a:bodyPr wrap="square" lIns="108000" tIns="108000" rIns="108000" bIns="108000" rtlCol="0">
            <a:spAutoFit/>
          </a:bodyPr>
          <a:lstStyle/>
          <a:p>
            <a:pPr algn="ctr"/>
            <a:r>
              <a:rPr lang="en-GB" sz="1700" dirty="0"/>
              <a:t>Discuss</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42202" y="3312815"/>
            <a:ext cx="3794800" cy="2914234"/>
          </a:xfrm>
          <a:prstGeom prst="rect">
            <a:avLst/>
          </a:prstGeom>
        </p:spPr>
      </p:pic>
    </p:spTree>
    <p:extLst>
      <p:ext uri="{BB962C8B-B14F-4D97-AF65-F5344CB8AC3E}">
        <p14:creationId xmlns:p14="http://schemas.microsoft.com/office/powerpoint/2010/main" val="2285276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9" grpId="0" animBg="1"/>
      <p:bldP spid="2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a:spLocks noGrp="1"/>
          </p:cNvSpPr>
          <p:nvPr>
            <p:ph type="title"/>
          </p:nvPr>
        </p:nvSpPr>
        <p:spPr>
          <a:xfrm>
            <a:off x="457198" y="478895"/>
            <a:ext cx="8220075" cy="994306"/>
          </a:xfrm>
        </p:spPr>
        <p:txBody>
          <a:bodyPr/>
          <a:lstStyle/>
          <a:p>
            <a:r>
              <a:rPr lang="en-GB" dirty="0">
                <a:latin typeface="Twinkl" pitchFamily="2" charset="0"/>
              </a:rPr>
              <a:t>Reaching Out</a:t>
            </a:r>
          </a:p>
        </p:txBody>
      </p:sp>
      <p:pic>
        <p:nvPicPr>
          <p:cNvPr id="14" name="Whole Clas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52800" y="543600"/>
            <a:ext cx="1238498" cy="864000"/>
          </a:xfrm>
          <a:prstGeom prst="rect">
            <a:avLst/>
          </a:prstGeom>
        </p:spPr>
      </p:pic>
      <p:sp>
        <p:nvSpPr>
          <p:cNvPr id="10" name="TextBox 9"/>
          <p:cNvSpPr txBox="1"/>
          <p:nvPr/>
        </p:nvSpPr>
        <p:spPr>
          <a:xfrm>
            <a:off x="785738" y="1586177"/>
            <a:ext cx="7602612" cy="1105748"/>
          </a:xfrm>
          <a:prstGeom prst="rect">
            <a:avLst/>
          </a:prstGeom>
          <a:solidFill>
            <a:schemeClr val="bg1"/>
          </a:solidFill>
          <a:ln w="38100">
            <a:solidFill>
              <a:srgbClr val="009641"/>
            </a:solidFill>
          </a:ln>
        </p:spPr>
        <p:txBody>
          <a:bodyPr wrap="square" lIns="108000" tIns="108000" rIns="108000" bIns="108000" rtlCol="0" anchor="ctr" anchorCtr="0">
            <a:noAutofit/>
          </a:bodyPr>
          <a:lstStyle/>
          <a:p>
            <a:r>
              <a:rPr lang="en-GB" sz="1700" dirty="0"/>
              <a:t>You also have a </a:t>
            </a:r>
            <a:r>
              <a:rPr lang="en-GB" sz="1700" b="1" dirty="0">
                <a:solidFill>
                  <a:srgbClr val="009641"/>
                </a:solidFill>
              </a:rPr>
              <a:t>Reaching Out Recording Sheet</a:t>
            </a:r>
            <a:r>
              <a:rPr lang="en-GB" sz="1700" dirty="0"/>
              <a:t> to complete while you watch the performances. Think carefully about the scene you have watched and use it to complete your sheet.</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77225" y="3173089"/>
            <a:ext cx="3789549" cy="2679504"/>
          </a:xfrm>
          <a:prstGeom prst="rect">
            <a:avLst/>
          </a:prstGeom>
          <a:ln>
            <a:noFill/>
          </a:ln>
          <a:effectLst>
            <a:outerShdw blurRad="292100" dist="139700" dir="2700000" algn="tl" rotWithShape="0">
              <a:srgbClr val="333333">
                <a:alpha val="65000"/>
              </a:srgbClr>
            </a:outerShdw>
          </a:effectLst>
        </p:spPr>
      </p:pic>
      <p:grpSp>
        <p:nvGrpSpPr>
          <p:cNvPr id="7" name="Group 6"/>
          <p:cNvGrpSpPr/>
          <p:nvPr/>
        </p:nvGrpSpPr>
        <p:grpSpPr>
          <a:xfrm>
            <a:off x="755650" y="4522833"/>
            <a:ext cx="1569992" cy="1569992"/>
            <a:chOff x="4788025" y="4522833"/>
            <a:chExt cx="1569992" cy="1569992"/>
          </a:xfrm>
          <a:solidFill>
            <a:srgbClr val="009641"/>
          </a:solidFill>
        </p:grpSpPr>
        <p:sp>
          <p:nvSpPr>
            <p:cNvPr id="8" name="Oval 7">
              <a:hlinkClick r:id="rId4" action="ppaction://hlinksldjump"/>
            </p:cNvPr>
            <p:cNvSpPr/>
            <p:nvPr/>
          </p:nvSpPr>
          <p:spPr>
            <a:xfrm>
              <a:off x="4788025" y="4522833"/>
              <a:ext cx="1569992" cy="15699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GB" sz="1600" b="1" dirty="0">
                <a:solidFill>
                  <a:schemeClr val="bg1"/>
                </a:solidFill>
              </a:endParaRPr>
            </a:p>
          </p:txBody>
        </p:sp>
        <p:sp>
          <p:nvSpPr>
            <p:cNvPr id="9" name="Rectangle 8">
              <a:hlinkClick r:id="rId4" action="ppaction://hlinksldjump"/>
            </p:cNvPr>
            <p:cNvSpPr/>
            <p:nvPr/>
          </p:nvSpPr>
          <p:spPr>
            <a:xfrm>
              <a:off x="4788025" y="5184718"/>
              <a:ext cx="1569992" cy="246221"/>
            </a:xfrm>
            <a:prstGeom prst="rect">
              <a:avLst/>
            </a:prstGeom>
            <a:noFill/>
          </p:spPr>
          <p:txBody>
            <a:bodyPr wrap="square" lIns="0" tIns="0" rIns="0" bIns="0">
              <a:spAutoFit/>
            </a:bodyPr>
            <a:lstStyle/>
            <a:p>
              <a:pPr algn="ctr"/>
              <a:r>
                <a:rPr lang="en-GB" sz="1600" b="1" dirty="0">
                  <a:solidFill>
                    <a:schemeClr val="bg1"/>
                  </a:solidFill>
                </a:rPr>
                <a:t>Consolidating</a:t>
              </a:r>
            </a:p>
          </p:txBody>
        </p:sp>
      </p:grpSp>
      <p:grpSp>
        <p:nvGrpSpPr>
          <p:cNvPr id="11" name="Group 10"/>
          <p:cNvGrpSpPr/>
          <p:nvPr/>
        </p:nvGrpSpPr>
        <p:grpSpPr>
          <a:xfrm>
            <a:off x="6825530" y="4512842"/>
            <a:ext cx="1577281" cy="1569992"/>
            <a:chOff x="6574042" y="4512842"/>
            <a:chExt cx="1577281" cy="1569992"/>
          </a:xfrm>
          <a:solidFill>
            <a:srgbClr val="009641"/>
          </a:solidFill>
        </p:grpSpPr>
        <p:sp>
          <p:nvSpPr>
            <p:cNvPr id="12" name="Oval 11">
              <a:hlinkClick r:id="rId5" action="ppaction://hlinksldjump"/>
            </p:cNvPr>
            <p:cNvSpPr/>
            <p:nvPr/>
          </p:nvSpPr>
          <p:spPr>
            <a:xfrm>
              <a:off x="6574042" y="4512842"/>
              <a:ext cx="1569992" cy="15699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GB" sz="1600" b="1" dirty="0">
                <a:solidFill>
                  <a:schemeClr val="bg1"/>
                </a:solidFill>
              </a:endParaRPr>
            </a:p>
          </p:txBody>
        </p:sp>
        <p:sp>
          <p:nvSpPr>
            <p:cNvPr id="15" name="Rectangle 14">
              <a:hlinkClick r:id="rId5" action="ppaction://hlinksldjump"/>
            </p:cNvPr>
            <p:cNvSpPr/>
            <p:nvPr/>
          </p:nvSpPr>
          <p:spPr>
            <a:xfrm>
              <a:off x="6581331" y="5184718"/>
              <a:ext cx="1569992" cy="246221"/>
            </a:xfrm>
            <a:prstGeom prst="rect">
              <a:avLst/>
            </a:prstGeom>
            <a:noFill/>
          </p:spPr>
          <p:txBody>
            <a:bodyPr wrap="square" lIns="0" tIns="0" rIns="0" bIns="0">
              <a:spAutoFit/>
            </a:bodyPr>
            <a:lstStyle/>
            <a:p>
              <a:pPr algn="ctr"/>
              <a:r>
                <a:rPr lang="en-GB" sz="1600" b="1" dirty="0">
                  <a:solidFill>
                    <a:schemeClr val="bg1"/>
                  </a:solidFill>
                </a:rPr>
                <a:t>Reflecting </a:t>
              </a:r>
            </a:p>
          </p:txBody>
        </p:sp>
      </p:grpSp>
    </p:spTree>
    <p:extLst>
      <p:ext uri="{BB962C8B-B14F-4D97-AF65-F5344CB8AC3E}">
        <p14:creationId xmlns:p14="http://schemas.microsoft.com/office/powerpoint/2010/main" val="4278051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a:xfrm>
            <a:off x="457198" y="436606"/>
            <a:ext cx="8220075" cy="5584682"/>
          </a:xfrm>
          <a:prstGeom prst="roundRect">
            <a:avLst>
              <a:gd name="adj" fmla="val 2203"/>
            </a:avLst>
          </a:prstGeom>
        </p:spPr>
        <p:txBody>
          <a:bodyPr/>
          <a:lstStyle/>
          <a:p>
            <a:r>
              <a:rPr lang="en-GB" sz="5400" dirty="0">
                <a:latin typeface="Twinkl" pitchFamily="2" charset="0"/>
              </a:rPr>
              <a:t>Consolidating</a:t>
            </a:r>
          </a:p>
        </p:txBody>
      </p:sp>
    </p:spTree>
    <p:extLst>
      <p:ext uri="{BB962C8B-B14F-4D97-AF65-F5344CB8AC3E}">
        <p14:creationId xmlns:p14="http://schemas.microsoft.com/office/powerpoint/2010/main" val="39782993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latin typeface="Twinkl" pitchFamily="2" charset="0"/>
              </a:rPr>
              <a:t>All In</a:t>
            </a:r>
          </a:p>
        </p:txBody>
      </p:sp>
      <p:pic>
        <p:nvPicPr>
          <p:cNvPr id="4" name="Individual Work"/>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40000" y="543600"/>
            <a:ext cx="864000" cy="864000"/>
          </a:xfrm>
          <a:prstGeom prst="rect">
            <a:avLst/>
          </a:prstGeom>
        </p:spPr>
      </p:pic>
      <p:sp>
        <p:nvSpPr>
          <p:cNvPr id="5" name="TextBox 4"/>
          <p:cNvSpPr txBox="1"/>
          <p:nvPr/>
        </p:nvSpPr>
        <p:spPr>
          <a:xfrm>
            <a:off x="755650" y="1693635"/>
            <a:ext cx="7632700" cy="1384995"/>
          </a:xfrm>
          <a:prstGeom prst="rect">
            <a:avLst/>
          </a:prstGeom>
          <a:noFill/>
          <a:ln w="38100">
            <a:noFill/>
          </a:ln>
        </p:spPr>
        <p:txBody>
          <a:bodyPr wrap="square" lIns="0" tIns="0" rIns="0" bIns="0" rtlCol="0">
            <a:spAutoFit/>
          </a:bodyPr>
          <a:lstStyle/>
          <a:p>
            <a:r>
              <a:rPr lang="en-GB" dirty="0"/>
              <a:t>Now, let’s think again about the drama piece you have just performed.</a:t>
            </a:r>
          </a:p>
          <a:p>
            <a:r>
              <a:rPr lang="en-GB" dirty="0"/>
              <a:t> </a:t>
            </a:r>
          </a:p>
          <a:p>
            <a:r>
              <a:rPr lang="en-GB" dirty="0"/>
              <a:t>How could it have been different? </a:t>
            </a:r>
          </a:p>
          <a:p>
            <a:endParaRPr lang="en-GB" dirty="0"/>
          </a:p>
          <a:p>
            <a:r>
              <a:rPr lang="en-GB" dirty="0"/>
              <a:t>What would have to happen to make everyone feel included?</a:t>
            </a:r>
          </a:p>
        </p:txBody>
      </p:sp>
      <p:graphicFrame>
        <p:nvGraphicFramePr>
          <p:cNvPr id="6" name="Table 5"/>
          <p:cNvGraphicFramePr>
            <a:graphicFrameLocks noGrp="1"/>
          </p:cNvGraphicFramePr>
          <p:nvPr>
            <p:extLst>
              <p:ext uri="{D42A27DB-BD31-4B8C-83A1-F6EECF244321}">
                <p14:modId xmlns:p14="http://schemas.microsoft.com/office/powerpoint/2010/main" val="234829127"/>
              </p:ext>
            </p:extLst>
          </p:nvPr>
        </p:nvGraphicFramePr>
        <p:xfrm>
          <a:off x="755650" y="4620530"/>
          <a:ext cx="7632699" cy="1112520"/>
        </p:xfrm>
        <a:graphic>
          <a:graphicData uri="http://schemas.openxmlformats.org/drawingml/2006/table">
            <a:tbl>
              <a:tblPr firstRow="1" bandRow="1">
                <a:tableStyleId>{5C22544A-7EE6-4342-B048-85BDC9FD1C3A}</a:tableStyleId>
              </a:tblPr>
              <a:tblGrid>
                <a:gridCol w="2544233">
                  <a:extLst>
                    <a:ext uri="{9D8B030D-6E8A-4147-A177-3AD203B41FA5}">
                      <a16:colId xmlns:a16="http://schemas.microsoft.com/office/drawing/2014/main" val="1282543592"/>
                    </a:ext>
                  </a:extLst>
                </a:gridCol>
                <a:gridCol w="2544233">
                  <a:extLst>
                    <a:ext uri="{9D8B030D-6E8A-4147-A177-3AD203B41FA5}">
                      <a16:colId xmlns:a16="http://schemas.microsoft.com/office/drawing/2014/main" val="3456527407"/>
                    </a:ext>
                  </a:extLst>
                </a:gridCol>
                <a:gridCol w="2544233">
                  <a:extLst>
                    <a:ext uri="{9D8B030D-6E8A-4147-A177-3AD203B41FA5}">
                      <a16:colId xmlns:a16="http://schemas.microsoft.com/office/drawing/2014/main" val="393679780"/>
                    </a:ext>
                  </a:extLst>
                </a:gridCol>
              </a:tblGrid>
              <a:tr h="370840">
                <a:tc gridSpan="3">
                  <a:txBody>
                    <a:bodyPr/>
                    <a:lstStyle/>
                    <a:p>
                      <a:pPr algn="ctr"/>
                      <a:r>
                        <a:rPr lang="en-GB" b="1" dirty="0">
                          <a:solidFill>
                            <a:schemeClr val="tx1"/>
                          </a:solidFill>
                        </a:rPr>
                        <a:t>Word Bank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EDF99"/>
                    </a:solidFill>
                  </a:tcPr>
                </a:tc>
                <a:tc hMerge="1">
                  <a:txBody>
                    <a:bodyPr/>
                    <a:lstStyle/>
                    <a:p>
                      <a:pPr algn="ctr"/>
                      <a:endParaRPr lang="en-GB"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EDF99"/>
                    </a:solidFill>
                  </a:tcPr>
                </a:tc>
                <a:tc hMerge="1">
                  <a:txBody>
                    <a:bodyPr/>
                    <a:lstStyle/>
                    <a:p>
                      <a:pPr algn="ctr"/>
                      <a:endParaRPr lang="en-GB"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EDF99"/>
                    </a:solidFill>
                  </a:tcPr>
                </a:tc>
                <a:extLst>
                  <a:ext uri="{0D108BD9-81ED-4DB2-BD59-A6C34878D82A}">
                    <a16:rowId xmlns:a16="http://schemas.microsoft.com/office/drawing/2014/main" val="1908702064"/>
                  </a:ext>
                </a:extLst>
              </a:tr>
              <a:tr h="370840">
                <a:tc>
                  <a:txBody>
                    <a:bodyPr/>
                    <a:lstStyle/>
                    <a:p>
                      <a:pPr algn="ctr"/>
                      <a:r>
                        <a:rPr lang="en-GB" b="0" dirty="0">
                          <a:solidFill>
                            <a:schemeClr val="tx1"/>
                          </a:solidFill>
                        </a:rPr>
                        <a:t>respect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b="0" dirty="0">
                          <a:solidFill>
                            <a:schemeClr val="tx1"/>
                          </a:solidFill>
                        </a:rPr>
                        <a:t>equal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b="0" dirty="0">
                          <a:solidFill>
                            <a:schemeClr val="tx1"/>
                          </a:solidFill>
                        </a:rPr>
                        <a:t>diverse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93232729"/>
                  </a:ext>
                </a:extLst>
              </a:tr>
              <a:tr h="370840">
                <a:tc>
                  <a:txBody>
                    <a:bodyPr/>
                    <a:lstStyle/>
                    <a:p>
                      <a:pPr algn="ctr"/>
                      <a:r>
                        <a:rPr lang="en-GB" b="0" dirty="0">
                          <a:solidFill>
                            <a:schemeClr val="tx1"/>
                          </a:solidFill>
                        </a:rPr>
                        <a:t>celebrate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b="0" dirty="0">
                          <a:solidFill>
                            <a:schemeClr val="tx1"/>
                          </a:solidFill>
                        </a:rPr>
                        <a:t>share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b="0" dirty="0">
                          <a:solidFill>
                            <a:schemeClr val="tx1"/>
                          </a:solidFill>
                        </a:rPr>
                        <a:t>learn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93553535"/>
                  </a:ext>
                </a:extLst>
              </a:tr>
            </a:tbl>
          </a:graphicData>
        </a:graphic>
      </p:graphicFrame>
      <p:sp>
        <p:nvSpPr>
          <p:cNvPr id="7" name="Rectangle 6"/>
          <p:cNvSpPr/>
          <p:nvPr/>
        </p:nvSpPr>
        <p:spPr>
          <a:xfrm>
            <a:off x="755651" y="5732614"/>
            <a:ext cx="2541290" cy="369332"/>
          </a:xfrm>
          <a:prstGeom prst="rect">
            <a:avLst/>
          </a:prstGeom>
          <a:solidFill>
            <a:schemeClr val="bg1"/>
          </a:solidFill>
          <a:ln w="12700">
            <a:solidFill>
              <a:srgbClr val="1C1C1C"/>
            </a:solidFill>
          </a:ln>
        </p:spPr>
        <p:txBody>
          <a:bodyPr wrap="square">
            <a:spAutoFit/>
          </a:bodyPr>
          <a:lstStyle/>
          <a:p>
            <a:pPr algn="ctr"/>
            <a:r>
              <a:rPr lang="en-GB" dirty="0"/>
              <a:t>include</a:t>
            </a:r>
          </a:p>
        </p:txBody>
      </p:sp>
      <p:sp>
        <p:nvSpPr>
          <p:cNvPr id="8" name="TextBox 7"/>
          <p:cNvSpPr txBox="1"/>
          <p:nvPr/>
        </p:nvSpPr>
        <p:spPr>
          <a:xfrm>
            <a:off x="772742" y="3266573"/>
            <a:ext cx="7602612" cy="1105748"/>
          </a:xfrm>
          <a:prstGeom prst="rect">
            <a:avLst/>
          </a:prstGeom>
          <a:solidFill>
            <a:schemeClr val="bg1"/>
          </a:solidFill>
          <a:ln w="38100">
            <a:solidFill>
              <a:srgbClr val="009641"/>
            </a:solidFill>
          </a:ln>
        </p:spPr>
        <p:txBody>
          <a:bodyPr wrap="square" lIns="108000" tIns="108000" rIns="108000" bIns="108000" rtlCol="0" anchor="ctr" anchorCtr="0">
            <a:noAutofit/>
          </a:bodyPr>
          <a:lstStyle/>
          <a:p>
            <a:r>
              <a:rPr lang="en-GB" dirty="0"/>
              <a:t>We are now going to create a poster to show all the ways we can make sure everyone feels included. Remember, everyone being different is what makes the world so exciting; let’s celebrate that! </a:t>
            </a:r>
          </a:p>
        </p:txBody>
      </p:sp>
    </p:spTree>
    <p:extLst>
      <p:ext uri="{BB962C8B-B14F-4D97-AF65-F5344CB8AC3E}">
        <p14:creationId xmlns:p14="http://schemas.microsoft.com/office/powerpoint/2010/main" val="9388106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a:xfrm>
            <a:off x="457198" y="436606"/>
            <a:ext cx="8220075" cy="5584682"/>
          </a:xfrm>
          <a:prstGeom prst="roundRect">
            <a:avLst>
              <a:gd name="adj" fmla="val 2203"/>
            </a:avLst>
          </a:prstGeom>
        </p:spPr>
        <p:txBody>
          <a:bodyPr/>
          <a:lstStyle/>
          <a:p>
            <a:r>
              <a:rPr lang="en-GB" sz="5400" dirty="0">
                <a:latin typeface="Twinkl" pitchFamily="2" charset="0"/>
              </a:rPr>
              <a:t>Reflecting</a:t>
            </a:r>
          </a:p>
        </p:txBody>
      </p:sp>
    </p:spTree>
    <p:extLst>
      <p:ext uri="{BB962C8B-B14F-4D97-AF65-F5344CB8AC3E}">
        <p14:creationId xmlns:p14="http://schemas.microsoft.com/office/powerpoint/2010/main" val="40430014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latin typeface="Twinkl" pitchFamily="2" charset="0"/>
              </a:rPr>
              <a:t>Celebrating Diversity</a:t>
            </a:r>
          </a:p>
        </p:txBody>
      </p:sp>
      <p:pic>
        <p:nvPicPr>
          <p:cNvPr id="4" name="Talking Partner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40000" y="543600"/>
            <a:ext cx="864000" cy="864000"/>
          </a:xfrm>
          <a:prstGeom prst="rect">
            <a:avLst/>
          </a:prstGeom>
        </p:spPr>
      </p:pic>
      <p:sp>
        <p:nvSpPr>
          <p:cNvPr id="6" name="TextBox 5"/>
          <p:cNvSpPr txBox="1"/>
          <p:nvPr/>
        </p:nvSpPr>
        <p:spPr>
          <a:xfrm>
            <a:off x="755650" y="1602957"/>
            <a:ext cx="7632700" cy="1002940"/>
          </a:xfrm>
          <a:prstGeom prst="rect">
            <a:avLst/>
          </a:prstGeom>
          <a:solidFill>
            <a:schemeClr val="bg1"/>
          </a:solidFill>
          <a:ln w="38100">
            <a:solidFill>
              <a:srgbClr val="009641"/>
            </a:solidFill>
          </a:ln>
        </p:spPr>
        <p:txBody>
          <a:bodyPr wrap="square" lIns="108000" tIns="108000" rIns="108000" bIns="108000" rtlCol="0">
            <a:spAutoFit/>
          </a:bodyPr>
          <a:lstStyle/>
          <a:p>
            <a:r>
              <a:rPr lang="en-GB" sz="1700" dirty="0"/>
              <a:t>We are all different and this is what makes the world so exciting! The scenes we acted showed similarities between people but we are all totally unique. It is our differences and our diversity that makes us work together so well.</a:t>
            </a:r>
          </a:p>
        </p:txBody>
      </p:sp>
      <p:sp>
        <p:nvSpPr>
          <p:cNvPr id="7" name="Rectangle 6"/>
          <p:cNvSpPr/>
          <p:nvPr/>
        </p:nvSpPr>
        <p:spPr>
          <a:xfrm>
            <a:off x="755650" y="2822997"/>
            <a:ext cx="7632700" cy="784830"/>
          </a:xfrm>
          <a:prstGeom prst="rect">
            <a:avLst/>
          </a:prstGeom>
        </p:spPr>
        <p:txBody>
          <a:bodyPr wrap="square" lIns="0" tIns="0" rIns="0" bIns="0">
            <a:spAutoFit/>
          </a:bodyPr>
          <a:lstStyle/>
          <a:p>
            <a:r>
              <a:rPr lang="en-GB" sz="1700" dirty="0"/>
              <a:t>Think of a time today when someone has helped you by seeing things differently. Talk to your partner about this. What was possible when you celebrated that difference? </a:t>
            </a:r>
          </a:p>
        </p:txBody>
      </p:sp>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b="996"/>
          <a:stretch/>
        </p:blipFill>
        <p:spPr>
          <a:xfrm>
            <a:off x="893342" y="3872755"/>
            <a:ext cx="1869737" cy="2545393"/>
          </a:xfrm>
          <a:prstGeom prst="rect">
            <a:avLst/>
          </a:prstGeom>
        </p:spPr>
      </p:pic>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b="996"/>
          <a:stretch/>
        </p:blipFill>
        <p:spPr>
          <a:xfrm>
            <a:off x="6223076" y="3872755"/>
            <a:ext cx="1948924" cy="2545393"/>
          </a:xfrm>
          <a:prstGeom prst="rect">
            <a:avLst/>
          </a:prstGeom>
        </p:spPr>
      </p:pic>
      <p:sp>
        <p:nvSpPr>
          <p:cNvPr id="16" name="Speech Bubble: Rectangle 15"/>
          <p:cNvSpPr/>
          <p:nvPr/>
        </p:nvSpPr>
        <p:spPr>
          <a:xfrm>
            <a:off x="2609984" y="4209892"/>
            <a:ext cx="1755042" cy="1019572"/>
          </a:xfrm>
          <a:prstGeom prst="wedgeRectCallout">
            <a:avLst>
              <a:gd name="adj1" fmla="val -66721"/>
              <a:gd name="adj2" fmla="val 16424"/>
            </a:avLst>
          </a:prstGeom>
          <a:solidFill>
            <a:srgbClr val="CEDF98"/>
          </a:solidFill>
          <a:ln w="38100">
            <a:solidFill>
              <a:srgbClr val="0096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700" dirty="0">
                <a:solidFill>
                  <a:schemeClr val="tx1"/>
                </a:solidFill>
              </a:rPr>
              <a:t>It helped </a:t>
            </a:r>
            <a:br>
              <a:rPr lang="en-GB" sz="1700" dirty="0">
                <a:solidFill>
                  <a:schemeClr val="tx1"/>
                </a:solidFill>
              </a:rPr>
            </a:br>
            <a:r>
              <a:rPr lang="en-GB" sz="1700" dirty="0">
                <a:solidFill>
                  <a:schemeClr val="tx1"/>
                </a:solidFill>
              </a:rPr>
              <a:t>me when…</a:t>
            </a:r>
          </a:p>
        </p:txBody>
      </p:sp>
      <p:sp>
        <p:nvSpPr>
          <p:cNvPr id="17" name="Speech Bubble: Rectangle 16"/>
          <p:cNvSpPr/>
          <p:nvPr/>
        </p:nvSpPr>
        <p:spPr>
          <a:xfrm>
            <a:off x="4572000" y="3985331"/>
            <a:ext cx="1755042" cy="1019572"/>
          </a:xfrm>
          <a:prstGeom prst="wedgeRectCallout">
            <a:avLst>
              <a:gd name="adj1" fmla="val 67596"/>
              <a:gd name="adj2" fmla="val 29589"/>
            </a:avLst>
          </a:prstGeom>
          <a:solidFill>
            <a:srgbClr val="CEDF98"/>
          </a:solidFill>
          <a:ln w="38100">
            <a:solidFill>
              <a:srgbClr val="0096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700" dirty="0">
                <a:solidFill>
                  <a:schemeClr val="tx1"/>
                </a:solidFill>
              </a:rPr>
              <a:t>If we were </a:t>
            </a:r>
            <a:br>
              <a:rPr lang="en-GB" sz="1700" dirty="0">
                <a:solidFill>
                  <a:schemeClr val="tx1"/>
                </a:solidFill>
              </a:rPr>
            </a:br>
            <a:r>
              <a:rPr lang="en-GB" sz="1700" dirty="0">
                <a:solidFill>
                  <a:schemeClr val="tx1"/>
                </a:solidFill>
              </a:rPr>
              <a:t>the same, then…</a:t>
            </a:r>
          </a:p>
        </p:txBody>
      </p:sp>
    </p:spTree>
    <p:extLst>
      <p:ext uri="{BB962C8B-B14F-4D97-AF65-F5344CB8AC3E}">
        <p14:creationId xmlns:p14="http://schemas.microsoft.com/office/powerpoint/2010/main" val="4053220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latin typeface="Twinkl" pitchFamily="2" charset="0"/>
              </a:rPr>
              <a:t>Celebrating Diversity</a:t>
            </a:r>
          </a:p>
        </p:txBody>
      </p:sp>
      <p:pic>
        <p:nvPicPr>
          <p:cNvPr id="4" name="Talking Partner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40000" y="543600"/>
            <a:ext cx="864000" cy="864000"/>
          </a:xfrm>
          <a:prstGeom prst="rect">
            <a:avLst/>
          </a:prstGeom>
        </p:spPr>
      </p:pic>
      <p:sp>
        <p:nvSpPr>
          <p:cNvPr id="16" name="TextBox 15"/>
          <p:cNvSpPr txBox="1"/>
          <p:nvPr/>
        </p:nvSpPr>
        <p:spPr>
          <a:xfrm>
            <a:off x="755650" y="1602957"/>
            <a:ext cx="7632700" cy="495108"/>
          </a:xfrm>
          <a:prstGeom prst="rect">
            <a:avLst/>
          </a:prstGeom>
          <a:solidFill>
            <a:schemeClr val="bg1"/>
          </a:solidFill>
          <a:ln w="38100">
            <a:solidFill>
              <a:srgbClr val="009641"/>
            </a:solidFill>
          </a:ln>
        </p:spPr>
        <p:txBody>
          <a:bodyPr wrap="square" lIns="108000" tIns="108000" rIns="108000" bIns="108000" rtlCol="0">
            <a:spAutoFit/>
          </a:bodyPr>
          <a:lstStyle/>
          <a:p>
            <a:r>
              <a:rPr lang="en-GB" dirty="0"/>
              <a:t>Now let’s think about the characters from WICKED.</a:t>
            </a:r>
          </a:p>
        </p:txBody>
      </p:sp>
      <p:sp>
        <p:nvSpPr>
          <p:cNvPr id="17" name="Rectangle 16"/>
          <p:cNvSpPr/>
          <p:nvPr/>
        </p:nvSpPr>
        <p:spPr>
          <a:xfrm>
            <a:off x="755650" y="2368365"/>
            <a:ext cx="7632700" cy="553998"/>
          </a:xfrm>
          <a:prstGeom prst="rect">
            <a:avLst/>
          </a:prstGeom>
        </p:spPr>
        <p:txBody>
          <a:bodyPr wrap="square" lIns="0" tIns="0" rIns="0" bIns="0">
            <a:spAutoFit/>
          </a:bodyPr>
          <a:lstStyle/>
          <a:p>
            <a:r>
              <a:rPr lang="en-GB" dirty="0"/>
              <a:t>Now, write one way that we can include people on your strip of paper. Display this under the </a:t>
            </a:r>
            <a:r>
              <a:rPr lang="en-GB" b="1" dirty="0">
                <a:solidFill>
                  <a:srgbClr val="009641"/>
                </a:solidFill>
              </a:rPr>
              <a:t>Diversity Display Banner</a:t>
            </a:r>
            <a:r>
              <a:rPr lang="en-GB" dirty="0"/>
              <a:t>.</a:t>
            </a:r>
          </a:p>
        </p:txBody>
      </p:sp>
      <p:sp>
        <p:nvSpPr>
          <p:cNvPr id="18" name="Rectangle 17"/>
          <p:cNvSpPr/>
          <p:nvPr/>
        </p:nvSpPr>
        <p:spPr>
          <a:xfrm>
            <a:off x="755649" y="5605411"/>
            <a:ext cx="7941295" cy="487414"/>
          </a:xfrm>
          <a:prstGeom prst="rect">
            <a:avLst/>
          </a:prstGeom>
          <a:solidFill>
            <a:srgbClr val="CEDF99"/>
          </a:solidFill>
        </p:spPr>
        <p:txBody>
          <a:bodyPr wrap="square" lIns="108000" tIns="108000" rIns="108000" bIns="108000">
            <a:spAutoFit/>
          </a:bodyPr>
          <a:lstStyle/>
          <a:p>
            <a:r>
              <a:rPr lang="en-GB" sz="1750" dirty="0"/>
              <a:t>It is our diversity that makes us truly fantastic and we should celebrate this. </a:t>
            </a:r>
          </a:p>
        </p:txBody>
      </p:sp>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27737" y="3087334"/>
            <a:ext cx="3624338" cy="2626537"/>
          </a:xfrm>
          <a:prstGeom prst="rect">
            <a:avLst/>
          </a:prstGeom>
        </p:spPr>
      </p:pic>
    </p:spTree>
    <p:extLst>
      <p:ext uri="{BB962C8B-B14F-4D97-AF65-F5344CB8AC3E}">
        <p14:creationId xmlns:p14="http://schemas.microsoft.com/office/powerpoint/2010/main" val="7142728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latin typeface="Twinkl" pitchFamily="2" charset="0"/>
              </a:rPr>
              <a:t>The Big Questions</a:t>
            </a: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b="537"/>
          <a:stretch/>
        </p:blipFill>
        <p:spPr>
          <a:xfrm>
            <a:off x="567363" y="2997899"/>
            <a:ext cx="2714539" cy="3410597"/>
          </a:xfrm>
          <a:prstGeom prst="rect">
            <a:avLst/>
          </a:prstGeom>
        </p:spPr>
      </p:pic>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t="1" b="690"/>
          <a:stretch/>
        </p:blipFill>
        <p:spPr>
          <a:xfrm flipH="1">
            <a:off x="5896184" y="3037221"/>
            <a:ext cx="2681239" cy="3369861"/>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40000" y="543600"/>
            <a:ext cx="864000" cy="864000"/>
          </a:xfrm>
          <a:prstGeom prst="rect">
            <a:avLst/>
          </a:prstGeom>
        </p:spPr>
      </p:pic>
      <p:sp>
        <p:nvSpPr>
          <p:cNvPr id="14" name="Speech Bubble: Rectangle 13"/>
          <p:cNvSpPr/>
          <p:nvPr/>
        </p:nvSpPr>
        <p:spPr>
          <a:xfrm>
            <a:off x="2331562" y="2290194"/>
            <a:ext cx="1755042" cy="1019572"/>
          </a:xfrm>
          <a:prstGeom prst="wedgeRectCallout">
            <a:avLst>
              <a:gd name="adj1" fmla="val -43777"/>
              <a:gd name="adj2" fmla="val 102817"/>
            </a:avLst>
          </a:prstGeom>
          <a:solidFill>
            <a:srgbClr val="CEDF98"/>
          </a:solidFill>
          <a:ln w="38100">
            <a:solidFill>
              <a:srgbClr val="0096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700" dirty="0">
                <a:solidFill>
                  <a:schemeClr val="tx1"/>
                </a:solidFill>
              </a:rPr>
              <a:t>What can cause people to feel excluded?</a:t>
            </a:r>
          </a:p>
        </p:txBody>
      </p:sp>
      <p:sp>
        <p:nvSpPr>
          <p:cNvPr id="15" name="Speech Bubble: Rectangle 14"/>
          <p:cNvSpPr/>
          <p:nvPr/>
        </p:nvSpPr>
        <p:spPr>
          <a:xfrm>
            <a:off x="4945844" y="2400373"/>
            <a:ext cx="1755042" cy="1019572"/>
          </a:xfrm>
          <a:prstGeom prst="wedgeRectCallout">
            <a:avLst>
              <a:gd name="adj1" fmla="val 47998"/>
              <a:gd name="adj2" fmla="val 100349"/>
            </a:avLst>
          </a:prstGeom>
          <a:solidFill>
            <a:srgbClr val="CEDF98"/>
          </a:solidFill>
          <a:ln w="38100">
            <a:solidFill>
              <a:srgbClr val="0096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700" dirty="0">
                <a:solidFill>
                  <a:schemeClr val="tx1"/>
                </a:solidFill>
              </a:rPr>
              <a:t>How can </a:t>
            </a:r>
            <a:br>
              <a:rPr lang="en-GB" sz="1700" dirty="0">
                <a:solidFill>
                  <a:schemeClr val="tx1"/>
                </a:solidFill>
              </a:rPr>
            </a:br>
            <a:r>
              <a:rPr lang="en-GB" sz="1700" dirty="0">
                <a:solidFill>
                  <a:schemeClr val="tx1"/>
                </a:solidFill>
              </a:rPr>
              <a:t>we celebrate diversity?</a:t>
            </a:r>
          </a:p>
        </p:txBody>
      </p:sp>
    </p:spTree>
    <p:extLst>
      <p:ext uri="{BB962C8B-B14F-4D97-AF65-F5344CB8AC3E}">
        <p14:creationId xmlns:p14="http://schemas.microsoft.com/office/powerpoint/2010/main" val="3401669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18862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5" name="Rounded Rectangle 24"/>
          <p:cNvSpPr/>
          <p:nvPr/>
        </p:nvSpPr>
        <p:spPr bwMode="auto">
          <a:xfrm>
            <a:off x="503239" y="2930434"/>
            <a:ext cx="8137524" cy="3414803"/>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24" name="Rounded Rectangle 23"/>
          <p:cNvSpPr/>
          <p:nvPr/>
        </p:nvSpPr>
        <p:spPr bwMode="auto">
          <a:xfrm>
            <a:off x="503239" y="512763"/>
            <a:ext cx="8137524" cy="2193019"/>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11" name="Title 1"/>
          <p:cNvSpPr txBox="1">
            <a:spLocks/>
          </p:cNvSpPr>
          <p:nvPr/>
        </p:nvSpPr>
        <p:spPr>
          <a:xfrm>
            <a:off x="628650" y="3071286"/>
            <a:ext cx="7886700" cy="540000"/>
          </a:xfrm>
          <a:prstGeom prst="rect">
            <a:avLst/>
          </a:prstGeom>
        </p:spPr>
        <p:txBody>
          <a:bodyPr lIns="0" tIns="0" rIns="0" bIns="0" anchor="ctr" anchorCtr="1">
            <a:noAutofit/>
          </a:bodyPr>
          <a:lstStyle>
            <a:lvl1pPr algn="l" defTabSz="914400" rtl="0" eaLnBrk="1" latinLnBrk="0" hangingPunct="1">
              <a:lnSpc>
                <a:spcPct val="90000"/>
              </a:lnSpc>
              <a:spcBef>
                <a:spcPct val="0"/>
              </a:spcBef>
              <a:buNone/>
              <a:defRPr sz="4000" b="1" kern="1200">
                <a:solidFill>
                  <a:schemeClr val="tx1"/>
                </a:solidFill>
                <a:latin typeface="Sassoon Infant Md" panose="02000603050000020003" pitchFamily="50" charset="0"/>
                <a:ea typeface="+mj-ea"/>
                <a:cs typeface="+mj-cs"/>
              </a:defRPr>
            </a:lvl1pPr>
          </a:lstStyle>
          <a:p>
            <a:r>
              <a:rPr lang="en-US" sz="3600" dirty="0">
                <a:latin typeface="Twinkl" pitchFamily="2" charset="0"/>
              </a:rPr>
              <a:t>Success Criteria</a:t>
            </a:r>
          </a:p>
        </p:txBody>
      </p:sp>
      <p:sp>
        <p:nvSpPr>
          <p:cNvPr id="12" name="Title 1"/>
          <p:cNvSpPr txBox="1">
            <a:spLocks/>
          </p:cNvSpPr>
          <p:nvPr/>
        </p:nvSpPr>
        <p:spPr>
          <a:xfrm>
            <a:off x="628648" y="734785"/>
            <a:ext cx="7886700" cy="540000"/>
          </a:xfrm>
          <a:prstGeom prst="rect">
            <a:avLst/>
          </a:prstGeom>
        </p:spPr>
        <p:txBody>
          <a:bodyPr lIns="0" tIns="0" rIns="0" bIns="0" anchor="ctr" anchorCtr="1">
            <a:noAutofit/>
          </a:bodyPr>
          <a:lstStyle>
            <a:lvl1pPr algn="l" defTabSz="914400" rtl="0" eaLnBrk="1" latinLnBrk="0" hangingPunct="1">
              <a:lnSpc>
                <a:spcPct val="90000"/>
              </a:lnSpc>
              <a:spcBef>
                <a:spcPct val="0"/>
              </a:spcBef>
              <a:buNone/>
              <a:defRPr sz="4000" b="1" kern="1200">
                <a:solidFill>
                  <a:schemeClr val="tx1"/>
                </a:solidFill>
                <a:latin typeface="Sassoon Infant Md" panose="02000603050000020003" pitchFamily="50" charset="0"/>
                <a:ea typeface="+mj-ea"/>
                <a:cs typeface="+mj-cs"/>
              </a:defRPr>
            </a:lvl1pPr>
          </a:lstStyle>
          <a:p>
            <a:r>
              <a:rPr lang="en-US" sz="3600" dirty="0">
                <a:latin typeface="Twinkl" pitchFamily="2" charset="0"/>
              </a:rPr>
              <a:t>Aim</a:t>
            </a:r>
          </a:p>
        </p:txBody>
      </p:sp>
      <p:sp>
        <p:nvSpPr>
          <p:cNvPr id="16" name="Content Placeholder 15"/>
          <p:cNvSpPr>
            <a:spLocks noGrp="1"/>
          </p:cNvSpPr>
          <p:nvPr>
            <p:ph idx="1"/>
          </p:nvPr>
        </p:nvSpPr>
        <p:spPr/>
        <p:txBody>
          <a:bodyPr>
            <a:normAutofit/>
          </a:bodyPr>
          <a:lstStyle/>
          <a:p>
            <a:r>
              <a:rPr lang="en-GB" dirty="0"/>
              <a:t>I can identify ways to promote inclusion and celebrate diversity.</a:t>
            </a:r>
          </a:p>
        </p:txBody>
      </p:sp>
      <p:sp>
        <p:nvSpPr>
          <p:cNvPr id="20" name="Content Placeholder 15"/>
          <p:cNvSpPr txBox="1">
            <a:spLocks/>
          </p:cNvSpPr>
          <p:nvPr/>
        </p:nvSpPr>
        <p:spPr>
          <a:xfrm>
            <a:off x="628650" y="3466802"/>
            <a:ext cx="7886700" cy="2410469"/>
          </a:xfrm>
          <a:prstGeom prst="rect">
            <a:avLst/>
          </a:prstGeom>
          <a:noFill/>
          <a:ln w="25400">
            <a:noFill/>
          </a:ln>
        </p:spPr>
        <p:txBody>
          <a:bodyPr vert="horz" lIns="180000" tIns="252000" rIns="252000" bIns="18000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Sassoon Infant Rg" panose="02000503030000020003"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Sassoon Infant Rg" panose="02000503030000020003"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latin typeface="Twinkl" pitchFamily="50" charset="0"/>
              </a:rPr>
              <a:t>I can explain how it feels to be excluded.</a:t>
            </a:r>
          </a:p>
          <a:p>
            <a:endParaRPr lang="en-GB" dirty="0">
              <a:latin typeface="Twinkl" pitchFamily="50" charset="0"/>
            </a:endParaRPr>
          </a:p>
          <a:p>
            <a:r>
              <a:rPr lang="en-GB" dirty="0">
                <a:latin typeface="Twinkl" pitchFamily="50" charset="0"/>
              </a:rPr>
              <a:t>I can discuss ways to include others.</a:t>
            </a:r>
          </a:p>
          <a:p>
            <a:endParaRPr lang="en-GB" dirty="0">
              <a:latin typeface="Twinkl" pitchFamily="50" charset="0"/>
            </a:endParaRPr>
          </a:p>
          <a:p>
            <a:r>
              <a:rPr lang="en-GB" dirty="0">
                <a:latin typeface="Twinkl" pitchFamily="50" charset="0"/>
              </a:rPr>
              <a:t>I understand the importance of respecting diversity.</a:t>
            </a:r>
          </a:p>
        </p:txBody>
      </p:sp>
      <p:sp>
        <p:nvSpPr>
          <p:cNvPr id="9" name="TextBox 21"/>
          <p:cNvSpPr txBox="1">
            <a:spLocks noChangeArrowheads="1"/>
          </p:cNvSpPr>
          <p:nvPr/>
        </p:nvSpPr>
        <p:spPr bwMode="auto">
          <a:xfrm>
            <a:off x="2627784" y="6245477"/>
            <a:ext cx="3888432" cy="97571"/>
          </a:xfrm>
          <a:prstGeom prst="rect">
            <a:avLst/>
          </a:prstGeom>
          <a:noFill/>
          <a:ln>
            <a:noFill/>
          </a:ln>
        </p:spPr>
        <p:txBody>
          <a:bodyPr wrap="square" lIns="0" tIns="0" rIns="0" bIns="0" anchor="ctr" anchorCtr="1">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buNone/>
            </a:pPr>
            <a:r>
              <a:rPr lang="en-GB" sz="800" baseline="30000" dirty="0">
                <a:latin typeface="Tuffy-TTF" panose="020B0603060100000000" pitchFamily="34" charset="0"/>
                <a:cs typeface="Arial" panose="020B0604020202020204" pitchFamily="34" charset="0"/>
              </a:rPr>
              <a:t>This resource is fully in line with the Learning Outcomes and Core Themes outlined in the PSHE Association’s </a:t>
            </a:r>
            <a:r>
              <a:rPr lang="en-GB" sz="800" b="1" u="sng" baseline="30000" dirty="0">
                <a:solidFill>
                  <a:schemeClr val="accent1"/>
                </a:solidFill>
                <a:latin typeface="Tuffy-TTF" panose="020B0603060100000000" pitchFamily="34" charset="0"/>
                <a:cs typeface="Arial" panose="020B0604020202020204" pitchFamily="34" charset="0"/>
                <a:hlinkClick r:id="rId3"/>
              </a:rPr>
              <a:t>Programme of Study</a:t>
            </a:r>
            <a:r>
              <a:rPr lang="en-GB" sz="800" baseline="30000" dirty="0">
                <a:latin typeface="Tuffy-TTF" panose="020B0603060100000000" pitchFamily="34" charset="0"/>
                <a:cs typeface="Arial" panose="020B0604020202020204" pitchFamily="34" charset="0"/>
              </a:rPr>
              <a:t>.</a:t>
            </a:r>
          </a:p>
        </p:txBody>
      </p:sp>
    </p:spTree>
    <p:extLst>
      <p:ext uri="{BB962C8B-B14F-4D97-AF65-F5344CB8AC3E}">
        <p14:creationId xmlns:p14="http://schemas.microsoft.com/office/powerpoint/2010/main" val="29632238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0758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5" name="Rounded Rectangle 24"/>
          <p:cNvSpPr/>
          <p:nvPr/>
        </p:nvSpPr>
        <p:spPr bwMode="auto">
          <a:xfrm>
            <a:off x="503239" y="2930434"/>
            <a:ext cx="8137524" cy="3414803"/>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24" name="Rounded Rectangle 23"/>
          <p:cNvSpPr/>
          <p:nvPr/>
        </p:nvSpPr>
        <p:spPr bwMode="auto">
          <a:xfrm>
            <a:off x="503239" y="512763"/>
            <a:ext cx="8137524" cy="2193019"/>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11" name="Title 1"/>
          <p:cNvSpPr txBox="1">
            <a:spLocks/>
          </p:cNvSpPr>
          <p:nvPr/>
        </p:nvSpPr>
        <p:spPr>
          <a:xfrm>
            <a:off x="628650" y="3071286"/>
            <a:ext cx="7886700" cy="540000"/>
          </a:xfrm>
          <a:prstGeom prst="rect">
            <a:avLst/>
          </a:prstGeom>
        </p:spPr>
        <p:txBody>
          <a:bodyPr lIns="0" tIns="0" rIns="0" bIns="0" anchor="ctr" anchorCtr="1">
            <a:noAutofit/>
          </a:bodyPr>
          <a:lstStyle>
            <a:lvl1pPr algn="l" defTabSz="914400" rtl="0" eaLnBrk="1" latinLnBrk="0" hangingPunct="1">
              <a:lnSpc>
                <a:spcPct val="90000"/>
              </a:lnSpc>
              <a:spcBef>
                <a:spcPct val="0"/>
              </a:spcBef>
              <a:buNone/>
              <a:defRPr sz="4000" b="1" kern="1200">
                <a:solidFill>
                  <a:schemeClr val="tx1"/>
                </a:solidFill>
                <a:latin typeface="Sassoon Infant Md" panose="02000603050000020003" pitchFamily="50" charset="0"/>
                <a:ea typeface="+mj-ea"/>
                <a:cs typeface="+mj-cs"/>
              </a:defRPr>
            </a:lvl1pPr>
          </a:lstStyle>
          <a:p>
            <a:r>
              <a:rPr lang="en-US" sz="3600" dirty="0">
                <a:latin typeface="Twinkl" pitchFamily="2" charset="0"/>
              </a:rPr>
              <a:t>Success Criteria</a:t>
            </a:r>
          </a:p>
        </p:txBody>
      </p:sp>
      <p:sp>
        <p:nvSpPr>
          <p:cNvPr id="12" name="Title 1"/>
          <p:cNvSpPr txBox="1">
            <a:spLocks/>
          </p:cNvSpPr>
          <p:nvPr/>
        </p:nvSpPr>
        <p:spPr>
          <a:xfrm>
            <a:off x="628648" y="734785"/>
            <a:ext cx="7886700" cy="540000"/>
          </a:xfrm>
          <a:prstGeom prst="rect">
            <a:avLst/>
          </a:prstGeom>
        </p:spPr>
        <p:txBody>
          <a:bodyPr lIns="0" tIns="0" rIns="0" bIns="0" anchor="ctr" anchorCtr="1">
            <a:noAutofit/>
          </a:bodyPr>
          <a:lstStyle>
            <a:lvl1pPr algn="l" defTabSz="914400" rtl="0" eaLnBrk="1" latinLnBrk="0" hangingPunct="1">
              <a:lnSpc>
                <a:spcPct val="90000"/>
              </a:lnSpc>
              <a:spcBef>
                <a:spcPct val="0"/>
              </a:spcBef>
              <a:buNone/>
              <a:defRPr sz="4000" b="1" kern="1200">
                <a:solidFill>
                  <a:schemeClr val="tx1"/>
                </a:solidFill>
                <a:latin typeface="Sassoon Infant Md" panose="02000603050000020003" pitchFamily="50" charset="0"/>
                <a:ea typeface="+mj-ea"/>
                <a:cs typeface="+mj-cs"/>
              </a:defRPr>
            </a:lvl1pPr>
          </a:lstStyle>
          <a:p>
            <a:r>
              <a:rPr lang="en-US" sz="3600" dirty="0">
                <a:latin typeface="Twinkl" pitchFamily="2" charset="0"/>
              </a:rPr>
              <a:t>Aim</a:t>
            </a:r>
          </a:p>
        </p:txBody>
      </p:sp>
      <p:sp>
        <p:nvSpPr>
          <p:cNvPr id="16" name="Content Placeholder 15"/>
          <p:cNvSpPr>
            <a:spLocks noGrp="1"/>
          </p:cNvSpPr>
          <p:nvPr>
            <p:ph idx="1"/>
          </p:nvPr>
        </p:nvSpPr>
        <p:spPr/>
        <p:txBody>
          <a:bodyPr>
            <a:normAutofit/>
          </a:bodyPr>
          <a:lstStyle/>
          <a:p>
            <a:r>
              <a:rPr lang="en-GB" dirty="0"/>
              <a:t>I can identify ways to promote inclusion and celebrate diversity.</a:t>
            </a:r>
          </a:p>
        </p:txBody>
      </p:sp>
      <p:sp>
        <p:nvSpPr>
          <p:cNvPr id="20" name="Content Placeholder 15"/>
          <p:cNvSpPr txBox="1">
            <a:spLocks/>
          </p:cNvSpPr>
          <p:nvPr/>
        </p:nvSpPr>
        <p:spPr>
          <a:xfrm>
            <a:off x="628650" y="3466802"/>
            <a:ext cx="7886700" cy="2410469"/>
          </a:xfrm>
          <a:prstGeom prst="rect">
            <a:avLst/>
          </a:prstGeom>
          <a:noFill/>
          <a:ln w="25400">
            <a:noFill/>
          </a:ln>
        </p:spPr>
        <p:txBody>
          <a:bodyPr vert="horz" lIns="180000" tIns="252000" rIns="252000" bIns="18000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Sassoon Infant Rg" panose="02000503030000020003"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Sassoon Infant Rg" panose="02000503030000020003"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latin typeface="Twinkl" pitchFamily="50" charset="0"/>
              </a:rPr>
              <a:t>I can explain how it feels to be excluded.</a:t>
            </a:r>
          </a:p>
          <a:p>
            <a:endParaRPr lang="en-GB" dirty="0">
              <a:latin typeface="Twinkl" pitchFamily="50" charset="0"/>
            </a:endParaRPr>
          </a:p>
          <a:p>
            <a:r>
              <a:rPr lang="en-GB" dirty="0">
                <a:latin typeface="Twinkl" pitchFamily="50" charset="0"/>
              </a:rPr>
              <a:t>I can discuss ways to include others.</a:t>
            </a:r>
          </a:p>
          <a:p>
            <a:endParaRPr lang="en-GB" dirty="0">
              <a:latin typeface="Twinkl" pitchFamily="50" charset="0"/>
            </a:endParaRPr>
          </a:p>
          <a:p>
            <a:r>
              <a:rPr lang="en-GB" dirty="0">
                <a:latin typeface="Twinkl" pitchFamily="50" charset="0"/>
              </a:rPr>
              <a:t>I understand the importance of respecting diversity.</a:t>
            </a:r>
          </a:p>
        </p:txBody>
      </p:sp>
      <p:sp>
        <p:nvSpPr>
          <p:cNvPr id="9" name="TextBox 21"/>
          <p:cNvSpPr txBox="1">
            <a:spLocks noChangeArrowheads="1"/>
          </p:cNvSpPr>
          <p:nvPr/>
        </p:nvSpPr>
        <p:spPr bwMode="auto">
          <a:xfrm>
            <a:off x="2627784" y="6245477"/>
            <a:ext cx="3888432" cy="97571"/>
          </a:xfrm>
          <a:prstGeom prst="rect">
            <a:avLst/>
          </a:prstGeom>
          <a:noFill/>
          <a:ln>
            <a:noFill/>
          </a:ln>
        </p:spPr>
        <p:txBody>
          <a:bodyPr wrap="square" lIns="0" tIns="0" rIns="0" bIns="0" anchor="ctr" anchorCtr="1">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buNone/>
            </a:pPr>
            <a:r>
              <a:rPr lang="en-GB" sz="800" baseline="30000" dirty="0">
                <a:latin typeface="Tuffy-TTF" panose="020B0603060100000000" pitchFamily="34" charset="0"/>
                <a:cs typeface="Arial" panose="020B0604020202020204" pitchFamily="34" charset="0"/>
              </a:rPr>
              <a:t>This resource is fully in line with the Learning Outcomes and Core Themes outlined in the PSHE Association’s </a:t>
            </a:r>
            <a:r>
              <a:rPr lang="en-GB" sz="800" b="1" u="sng" baseline="30000" dirty="0">
                <a:solidFill>
                  <a:schemeClr val="accent1"/>
                </a:solidFill>
                <a:latin typeface="Tuffy-TTF" panose="020B0603060100000000" pitchFamily="34" charset="0"/>
                <a:cs typeface="Arial" panose="020B0604020202020204" pitchFamily="34" charset="0"/>
                <a:hlinkClick r:id="rId3"/>
              </a:rPr>
              <a:t>Programme of Study</a:t>
            </a:r>
            <a:r>
              <a:rPr lang="en-GB" sz="800" baseline="30000" dirty="0">
                <a:latin typeface="Tuffy-TTF" panose="020B0603060100000000" pitchFamily="34" charset="0"/>
                <a:cs typeface="Arial" panose="020B0604020202020204" pitchFamily="34" charset="0"/>
              </a:rPr>
              <a:t>.</a:t>
            </a:r>
          </a:p>
        </p:txBody>
      </p:sp>
    </p:spTree>
    <p:extLst>
      <p:ext uri="{BB962C8B-B14F-4D97-AF65-F5344CB8AC3E}">
        <p14:creationId xmlns:p14="http://schemas.microsoft.com/office/powerpoint/2010/main" val="447285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a:xfrm>
            <a:off x="457198" y="436606"/>
            <a:ext cx="8220075" cy="5584682"/>
          </a:xfrm>
          <a:prstGeom prst="roundRect">
            <a:avLst>
              <a:gd name="adj" fmla="val 2203"/>
            </a:avLst>
          </a:prstGeom>
        </p:spPr>
        <p:txBody>
          <a:bodyPr/>
          <a:lstStyle/>
          <a:p>
            <a:r>
              <a:rPr lang="en-GB" sz="5400" dirty="0">
                <a:latin typeface="Twinkl" pitchFamily="2" charset="0"/>
              </a:rPr>
              <a:t>The Big Questions</a:t>
            </a:r>
          </a:p>
        </p:txBody>
      </p:sp>
    </p:spTree>
    <p:extLst>
      <p:ext uri="{BB962C8B-B14F-4D97-AF65-F5344CB8AC3E}">
        <p14:creationId xmlns:p14="http://schemas.microsoft.com/office/powerpoint/2010/main" val="12862372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latin typeface="Twinkl" pitchFamily="2" charset="0"/>
              </a:rPr>
              <a:t>The Big Questions</a:t>
            </a: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b="537"/>
          <a:stretch/>
        </p:blipFill>
        <p:spPr>
          <a:xfrm>
            <a:off x="567363" y="2997899"/>
            <a:ext cx="2714539" cy="3410597"/>
          </a:xfrm>
          <a:prstGeom prst="rect">
            <a:avLst/>
          </a:prstGeom>
        </p:spPr>
      </p:pic>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t="1" b="690"/>
          <a:stretch/>
        </p:blipFill>
        <p:spPr>
          <a:xfrm flipH="1">
            <a:off x="5896184" y="3037221"/>
            <a:ext cx="2681239" cy="3369861"/>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40000" y="543600"/>
            <a:ext cx="864000" cy="864000"/>
          </a:xfrm>
          <a:prstGeom prst="rect">
            <a:avLst/>
          </a:prstGeom>
        </p:spPr>
      </p:pic>
      <p:sp>
        <p:nvSpPr>
          <p:cNvPr id="14" name="Speech Bubble: Rectangle 13"/>
          <p:cNvSpPr/>
          <p:nvPr/>
        </p:nvSpPr>
        <p:spPr>
          <a:xfrm>
            <a:off x="2331562" y="2290194"/>
            <a:ext cx="1755042" cy="1019572"/>
          </a:xfrm>
          <a:prstGeom prst="wedgeRectCallout">
            <a:avLst>
              <a:gd name="adj1" fmla="val -43777"/>
              <a:gd name="adj2" fmla="val 102817"/>
            </a:avLst>
          </a:prstGeom>
          <a:solidFill>
            <a:srgbClr val="CEDF98"/>
          </a:solidFill>
          <a:ln w="38100">
            <a:solidFill>
              <a:srgbClr val="0096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700" dirty="0">
                <a:solidFill>
                  <a:schemeClr val="tx1"/>
                </a:solidFill>
              </a:rPr>
              <a:t>What can cause people to feel excluded?</a:t>
            </a:r>
          </a:p>
        </p:txBody>
      </p:sp>
      <p:sp>
        <p:nvSpPr>
          <p:cNvPr id="15" name="Speech Bubble: Rectangle 14"/>
          <p:cNvSpPr/>
          <p:nvPr/>
        </p:nvSpPr>
        <p:spPr>
          <a:xfrm>
            <a:off x="4945844" y="2400373"/>
            <a:ext cx="1755042" cy="1019572"/>
          </a:xfrm>
          <a:prstGeom prst="wedgeRectCallout">
            <a:avLst>
              <a:gd name="adj1" fmla="val 47998"/>
              <a:gd name="adj2" fmla="val 100349"/>
            </a:avLst>
          </a:prstGeom>
          <a:solidFill>
            <a:srgbClr val="CEDF98"/>
          </a:solidFill>
          <a:ln w="38100">
            <a:solidFill>
              <a:srgbClr val="0096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700" dirty="0">
                <a:solidFill>
                  <a:schemeClr val="tx1"/>
                </a:solidFill>
              </a:rPr>
              <a:t>How can </a:t>
            </a:r>
            <a:br>
              <a:rPr lang="en-GB" sz="1700" dirty="0">
                <a:solidFill>
                  <a:schemeClr val="tx1"/>
                </a:solidFill>
              </a:rPr>
            </a:br>
            <a:r>
              <a:rPr lang="en-GB" sz="1700" dirty="0">
                <a:solidFill>
                  <a:schemeClr val="tx1"/>
                </a:solidFill>
              </a:rPr>
              <a:t>we celebrate diversity?</a:t>
            </a:r>
          </a:p>
        </p:txBody>
      </p:sp>
    </p:spTree>
    <p:extLst>
      <p:ext uri="{BB962C8B-B14F-4D97-AF65-F5344CB8AC3E}">
        <p14:creationId xmlns:p14="http://schemas.microsoft.com/office/powerpoint/2010/main" val="2496969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a:xfrm>
            <a:off x="457198" y="436606"/>
            <a:ext cx="8220075" cy="5584682"/>
          </a:xfrm>
          <a:prstGeom prst="roundRect">
            <a:avLst>
              <a:gd name="adj" fmla="val 2203"/>
            </a:avLst>
          </a:prstGeom>
        </p:spPr>
        <p:txBody>
          <a:bodyPr/>
          <a:lstStyle/>
          <a:p>
            <a:r>
              <a:rPr lang="en-GB" sz="5400" dirty="0">
                <a:latin typeface="Twinkl" pitchFamily="2" charset="0"/>
              </a:rPr>
              <a:t>Reconnecting</a:t>
            </a:r>
          </a:p>
        </p:txBody>
      </p:sp>
    </p:spTree>
    <p:extLst>
      <p:ext uri="{BB962C8B-B14F-4D97-AF65-F5344CB8AC3E}">
        <p14:creationId xmlns:p14="http://schemas.microsoft.com/office/powerpoint/2010/main" val="22424506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latin typeface="Twinkl" pitchFamily="2" charset="0"/>
              </a:rPr>
              <a:t>How Do We Feel Included?</a:t>
            </a:r>
          </a:p>
        </p:txBody>
      </p:sp>
      <p:sp>
        <p:nvSpPr>
          <p:cNvPr id="13" name="TextBox 12"/>
          <p:cNvSpPr txBox="1"/>
          <p:nvPr/>
        </p:nvSpPr>
        <p:spPr>
          <a:xfrm>
            <a:off x="755650" y="1556792"/>
            <a:ext cx="7632700" cy="1002940"/>
          </a:xfrm>
          <a:prstGeom prst="rect">
            <a:avLst/>
          </a:prstGeom>
          <a:solidFill>
            <a:schemeClr val="bg1"/>
          </a:solidFill>
          <a:ln w="38100">
            <a:solidFill>
              <a:srgbClr val="009641"/>
            </a:solidFill>
          </a:ln>
        </p:spPr>
        <p:txBody>
          <a:bodyPr wrap="square" lIns="108000" tIns="108000" rIns="108000" bIns="108000" rtlCol="0">
            <a:spAutoFit/>
          </a:bodyPr>
          <a:lstStyle/>
          <a:p>
            <a:r>
              <a:rPr lang="en-GB" sz="1700" dirty="0"/>
              <a:t>We are going to think about how it feels to be included or excluded. </a:t>
            </a:r>
          </a:p>
          <a:p>
            <a:r>
              <a:rPr lang="en-GB" sz="1700" dirty="0"/>
              <a:t>First, we are going to work in small groups. Each group has a picture. </a:t>
            </a:r>
            <a:br>
              <a:rPr lang="en-GB" sz="1700" dirty="0"/>
            </a:br>
            <a:r>
              <a:rPr lang="en-GB" sz="1700" dirty="0"/>
              <a:t>In your group, discuss:</a:t>
            </a:r>
          </a:p>
        </p:txBody>
      </p:sp>
      <p:sp>
        <p:nvSpPr>
          <p:cNvPr id="14" name="TextBox 13"/>
          <p:cNvSpPr txBox="1"/>
          <p:nvPr/>
        </p:nvSpPr>
        <p:spPr>
          <a:xfrm>
            <a:off x="755650" y="2719228"/>
            <a:ext cx="7632700" cy="523220"/>
          </a:xfrm>
          <a:prstGeom prst="rect">
            <a:avLst/>
          </a:prstGeom>
          <a:noFill/>
          <a:ln w="38100">
            <a:noFill/>
          </a:ln>
        </p:spPr>
        <p:txBody>
          <a:bodyPr wrap="square" lIns="0" tIns="0" rIns="0" bIns="0" rtlCol="0">
            <a:spAutoFit/>
          </a:bodyPr>
          <a:lstStyle/>
          <a:p>
            <a:pPr marL="285750" indent="-285750">
              <a:buFont typeface="Arial" panose="020B0604020202020204" pitchFamily="34" charset="0"/>
              <a:buChar char="•"/>
            </a:pPr>
            <a:r>
              <a:rPr lang="en-GB" sz="1700" dirty="0"/>
              <a:t>what you think the people in the picture are doing;</a:t>
            </a:r>
          </a:p>
          <a:p>
            <a:pPr marL="285750" indent="-285750">
              <a:buFont typeface="Arial" panose="020B0604020202020204" pitchFamily="34" charset="0"/>
              <a:buChar char="•"/>
            </a:pPr>
            <a:r>
              <a:rPr lang="en-GB" sz="1700" dirty="0"/>
              <a:t>how you think they might be feeling.</a:t>
            </a:r>
          </a:p>
        </p:txBody>
      </p:sp>
      <p:pic>
        <p:nvPicPr>
          <p:cNvPr id="15" name="Picture 14"/>
          <p:cNvPicPr>
            <a:picLocks noChangeAspect="1"/>
          </p:cNvPicPr>
          <p:nvPr/>
        </p:nvPicPr>
        <p:blipFill rotWithShape="1">
          <a:blip r:embed="rId2" cstate="print">
            <a:extLst>
              <a:ext uri="{28A0092B-C50C-407E-A947-70E740481C1C}">
                <a14:useLocalDpi xmlns:a14="http://schemas.microsoft.com/office/drawing/2010/main" val="0"/>
              </a:ext>
            </a:extLst>
          </a:blip>
          <a:srcRect b="1070"/>
          <a:stretch/>
        </p:blipFill>
        <p:spPr>
          <a:xfrm>
            <a:off x="753004" y="3828236"/>
            <a:ext cx="1972817" cy="2591405"/>
          </a:xfrm>
          <a:prstGeom prst="rect">
            <a:avLst/>
          </a:prstGeom>
        </p:spPr>
      </p:pic>
      <p:pic>
        <p:nvPicPr>
          <p:cNvPr id="16" name="Picture 15"/>
          <p:cNvPicPr>
            <a:picLocks noChangeAspect="1"/>
          </p:cNvPicPr>
          <p:nvPr/>
        </p:nvPicPr>
        <p:blipFill rotWithShape="1">
          <a:blip r:embed="rId3" cstate="print">
            <a:extLst>
              <a:ext uri="{28A0092B-C50C-407E-A947-70E740481C1C}">
                <a14:useLocalDpi xmlns:a14="http://schemas.microsoft.com/office/drawing/2010/main" val="0"/>
              </a:ext>
            </a:extLst>
          </a:blip>
          <a:srcRect b="573"/>
          <a:stretch/>
        </p:blipFill>
        <p:spPr>
          <a:xfrm>
            <a:off x="6621791" y="3925961"/>
            <a:ext cx="1809530" cy="2493680"/>
          </a:xfrm>
          <a:prstGeom prst="rect">
            <a:avLst/>
          </a:prstGeom>
        </p:spPr>
      </p:pic>
      <p:pic>
        <p:nvPicPr>
          <p:cNvPr id="23" name="Group Work"/>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40000" y="543600"/>
            <a:ext cx="864000" cy="864000"/>
          </a:xfrm>
          <a:prstGeom prst="rect">
            <a:avLst/>
          </a:prstGeom>
        </p:spPr>
      </p:pic>
      <p:sp>
        <p:nvSpPr>
          <p:cNvPr id="24" name="Speech Bubble: Rectangle 23"/>
          <p:cNvSpPr/>
          <p:nvPr/>
        </p:nvSpPr>
        <p:spPr>
          <a:xfrm>
            <a:off x="2378115" y="3429000"/>
            <a:ext cx="1885347" cy="1019572"/>
          </a:xfrm>
          <a:prstGeom prst="wedgeRectCallout">
            <a:avLst>
              <a:gd name="adj1" fmla="val -51341"/>
              <a:gd name="adj2" fmla="val 86361"/>
            </a:avLst>
          </a:prstGeom>
          <a:solidFill>
            <a:srgbClr val="CEDF98"/>
          </a:solidFill>
          <a:ln w="38100">
            <a:solidFill>
              <a:srgbClr val="0096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700" dirty="0">
                <a:solidFill>
                  <a:schemeClr val="tx1"/>
                </a:solidFill>
              </a:rPr>
              <a:t>Is everyone in the </a:t>
            </a:r>
          </a:p>
          <a:p>
            <a:pPr algn="ctr"/>
            <a:r>
              <a:rPr lang="en-GB" sz="1700" dirty="0">
                <a:solidFill>
                  <a:schemeClr val="tx1"/>
                </a:solidFill>
              </a:rPr>
              <a:t>picture feeling </a:t>
            </a:r>
          </a:p>
          <a:p>
            <a:pPr algn="ctr"/>
            <a:r>
              <a:rPr lang="en-GB" sz="1700" dirty="0">
                <a:solidFill>
                  <a:schemeClr val="tx1"/>
                </a:solidFill>
              </a:rPr>
              <a:t>the same?</a:t>
            </a:r>
          </a:p>
        </p:txBody>
      </p:sp>
      <p:sp>
        <p:nvSpPr>
          <p:cNvPr id="25" name="Speech Bubble: Rectangle 24"/>
          <p:cNvSpPr/>
          <p:nvPr/>
        </p:nvSpPr>
        <p:spPr>
          <a:xfrm>
            <a:off x="4945899" y="3299948"/>
            <a:ext cx="1885347" cy="1252026"/>
          </a:xfrm>
          <a:prstGeom prst="wedgeRectCallout">
            <a:avLst>
              <a:gd name="adj1" fmla="val 51444"/>
              <a:gd name="adj2" fmla="val 74970"/>
            </a:avLst>
          </a:prstGeom>
          <a:solidFill>
            <a:srgbClr val="CEDF98"/>
          </a:solidFill>
          <a:ln w="38100">
            <a:solidFill>
              <a:srgbClr val="0096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700" dirty="0">
                <a:solidFill>
                  <a:schemeClr val="tx1"/>
                </a:solidFill>
              </a:rPr>
              <a:t>Can you imagine anyone who could not be part of this picture?</a:t>
            </a:r>
          </a:p>
        </p:txBody>
      </p:sp>
    </p:spTree>
    <p:extLst>
      <p:ext uri="{BB962C8B-B14F-4D97-AF65-F5344CB8AC3E}">
        <p14:creationId xmlns:p14="http://schemas.microsoft.com/office/powerpoint/2010/main" val="1494475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a:xfrm>
            <a:off x="457198" y="436606"/>
            <a:ext cx="8220075" cy="5584682"/>
          </a:xfrm>
          <a:prstGeom prst="roundRect">
            <a:avLst>
              <a:gd name="adj" fmla="val 2203"/>
            </a:avLst>
          </a:prstGeom>
        </p:spPr>
        <p:txBody>
          <a:bodyPr/>
          <a:lstStyle/>
          <a:p>
            <a:r>
              <a:rPr lang="en-GB" sz="5400" dirty="0">
                <a:latin typeface="Twinkl" pitchFamily="2" charset="0"/>
              </a:rPr>
              <a:t>Exploring</a:t>
            </a:r>
          </a:p>
        </p:txBody>
      </p:sp>
    </p:spTree>
    <p:extLst>
      <p:ext uri="{BB962C8B-B14F-4D97-AF65-F5344CB8AC3E}">
        <p14:creationId xmlns:p14="http://schemas.microsoft.com/office/powerpoint/2010/main" val="12911704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p:cNvSpPr>
            <a:spLocks noGrp="1"/>
          </p:cNvSpPr>
          <p:nvPr>
            <p:ph type="title"/>
          </p:nvPr>
        </p:nvSpPr>
        <p:spPr>
          <a:xfrm>
            <a:off x="447055" y="657567"/>
            <a:ext cx="8249890" cy="994306"/>
          </a:xfrm>
        </p:spPr>
        <p:txBody>
          <a:bodyPr lIns="108000" tIns="108000" rIns="108000" bIns="108000"/>
          <a:lstStyle/>
          <a:p>
            <a:pPr algn="ctr"/>
            <a:r>
              <a:rPr lang="en-GB" dirty="0">
                <a:latin typeface="Twinkl" pitchFamily="2" charset="0"/>
              </a:rPr>
              <a:t>Why Might People </a:t>
            </a:r>
            <a:br>
              <a:rPr lang="en-GB" dirty="0">
                <a:latin typeface="Twinkl" pitchFamily="2" charset="0"/>
              </a:rPr>
            </a:br>
            <a:r>
              <a:rPr lang="en-GB" dirty="0">
                <a:latin typeface="Twinkl" pitchFamily="2" charset="0"/>
              </a:rPr>
              <a:t>Not Feel Included?</a:t>
            </a:r>
          </a:p>
        </p:txBody>
      </p:sp>
      <p:sp>
        <p:nvSpPr>
          <p:cNvPr id="24" name="TextBox 23"/>
          <p:cNvSpPr txBox="1"/>
          <p:nvPr/>
        </p:nvSpPr>
        <p:spPr>
          <a:xfrm>
            <a:off x="755650" y="1924539"/>
            <a:ext cx="7632700" cy="1264550"/>
          </a:xfrm>
          <a:prstGeom prst="rect">
            <a:avLst/>
          </a:prstGeom>
          <a:solidFill>
            <a:schemeClr val="bg1"/>
          </a:solidFill>
          <a:ln w="38100">
            <a:solidFill>
              <a:srgbClr val="009641"/>
            </a:solidFill>
          </a:ln>
        </p:spPr>
        <p:txBody>
          <a:bodyPr wrap="square" lIns="108000" tIns="108000" rIns="108000" bIns="108000" rtlCol="0">
            <a:spAutoFit/>
          </a:bodyPr>
          <a:lstStyle/>
          <a:p>
            <a:r>
              <a:rPr lang="en-GB" sz="1700" dirty="0"/>
              <a:t>We are going to think about issues of exclusion brought up in the musical, WICKED. WICKED tells the story of </a:t>
            </a:r>
            <a:r>
              <a:rPr lang="en-GB" sz="1700" dirty="0" err="1"/>
              <a:t>Elphaba</a:t>
            </a:r>
            <a:r>
              <a:rPr lang="en-GB" sz="1700" dirty="0"/>
              <a:t>, the </a:t>
            </a:r>
            <a:r>
              <a:rPr lang="en-GB" sz="1700" b="1" dirty="0">
                <a:solidFill>
                  <a:srgbClr val="009641"/>
                </a:solidFill>
              </a:rPr>
              <a:t>Wicked Witch of the West</a:t>
            </a:r>
            <a:r>
              <a:rPr lang="en-GB" sz="1700" dirty="0"/>
              <a:t>, including her time at </a:t>
            </a:r>
            <a:r>
              <a:rPr lang="en-GB" sz="1700" dirty="0" err="1"/>
              <a:t>Shiz</a:t>
            </a:r>
            <a:r>
              <a:rPr lang="en-GB" sz="1700" dirty="0"/>
              <a:t> University and her unlikely friendship with the very popular Glinda.</a:t>
            </a:r>
          </a:p>
        </p:txBody>
      </p:sp>
      <p:pic>
        <p:nvPicPr>
          <p:cNvPr id="25" name="Talking Partner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40000" y="543600"/>
            <a:ext cx="864000" cy="864000"/>
          </a:xfrm>
          <a:prstGeom prst="rect">
            <a:avLst/>
          </a:prstGeom>
        </p:spPr>
      </p:pic>
      <p:pic>
        <p:nvPicPr>
          <p:cNvPr id="26" name="Picture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26296" y="2936604"/>
            <a:ext cx="2560587" cy="2785556"/>
          </a:xfrm>
          <a:prstGeom prst="rect">
            <a:avLst/>
          </a:prstGeom>
        </p:spPr>
      </p:pic>
      <p:sp>
        <p:nvSpPr>
          <p:cNvPr id="27" name="Rectangle 26"/>
          <p:cNvSpPr/>
          <p:nvPr/>
        </p:nvSpPr>
        <p:spPr>
          <a:xfrm>
            <a:off x="755649" y="3507212"/>
            <a:ext cx="3528319" cy="1526160"/>
          </a:xfrm>
          <a:prstGeom prst="rect">
            <a:avLst/>
          </a:prstGeom>
          <a:solidFill>
            <a:srgbClr val="FEECA9"/>
          </a:solidFill>
        </p:spPr>
        <p:txBody>
          <a:bodyPr wrap="square" lIns="108000" tIns="108000" rIns="108000" bIns="108000">
            <a:spAutoFit/>
          </a:bodyPr>
          <a:lstStyle/>
          <a:p>
            <a:r>
              <a:rPr lang="en-GB" sz="1700" dirty="0"/>
              <a:t>Read the </a:t>
            </a:r>
            <a:r>
              <a:rPr lang="en-GB" sz="1700" b="1" dirty="0">
                <a:solidFill>
                  <a:srgbClr val="009641"/>
                </a:solidFill>
              </a:rPr>
              <a:t>Script Extract </a:t>
            </a:r>
            <a:r>
              <a:rPr lang="en-GB" sz="1700" dirty="0"/>
              <a:t>you have been given and think about how each of these characters may feel excluded or discriminated against in some way. </a:t>
            </a:r>
          </a:p>
        </p:txBody>
      </p:sp>
      <p:sp>
        <p:nvSpPr>
          <p:cNvPr id="8" name="Rectangle 7"/>
          <p:cNvSpPr/>
          <p:nvPr/>
        </p:nvSpPr>
        <p:spPr>
          <a:xfrm>
            <a:off x="755648" y="5351495"/>
            <a:ext cx="7632702" cy="741330"/>
          </a:xfrm>
          <a:prstGeom prst="rect">
            <a:avLst/>
          </a:prstGeom>
          <a:solidFill>
            <a:srgbClr val="CEDF99"/>
          </a:solidFill>
        </p:spPr>
        <p:txBody>
          <a:bodyPr wrap="square" lIns="108000" tIns="108000" rIns="108000" bIns="108000">
            <a:spAutoFit/>
          </a:bodyPr>
          <a:lstStyle/>
          <a:p>
            <a:r>
              <a:rPr lang="en-GB" sz="1700" dirty="0"/>
              <a:t>Think about these characters. How would they feel compared to those in the pictures you discussed with your group?</a:t>
            </a:r>
          </a:p>
        </p:txBody>
      </p:sp>
    </p:spTree>
    <p:extLst>
      <p:ext uri="{BB962C8B-B14F-4D97-AF65-F5344CB8AC3E}">
        <p14:creationId xmlns:p14="http://schemas.microsoft.com/office/powerpoint/2010/main" val="610668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Custom 2">
      <a:dk1>
        <a:srgbClr val="1C1C1C"/>
      </a:dk1>
      <a:lt1>
        <a:sysClr val="window" lastClr="FFFFFF"/>
      </a:lt1>
      <a:dk2>
        <a:srgbClr val="4A4A4A"/>
      </a:dk2>
      <a:lt2>
        <a:srgbClr val="F4F2F2"/>
      </a:lt2>
      <a:accent1>
        <a:srgbClr val="00A7E7"/>
      </a:accent1>
      <a:accent2>
        <a:srgbClr val="F0821A"/>
      </a:accent2>
      <a:accent3>
        <a:srgbClr val="8C368C"/>
      </a:accent3>
      <a:accent4>
        <a:srgbClr val="009640"/>
      </a:accent4>
      <a:accent5>
        <a:srgbClr val="31B7BC"/>
      </a:accent5>
      <a:accent6>
        <a:srgbClr val="F9B000"/>
      </a:accent6>
      <a:hlink>
        <a:srgbClr val="00B0F0"/>
      </a:hlink>
      <a:folHlink>
        <a:srgbClr val="757070"/>
      </a:folHlink>
    </a:clrScheme>
    <a:fontScheme name="Custom 1">
      <a:majorFont>
        <a:latin typeface="Twinkl Sb"/>
        <a:ea typeface=""/>
        <a:cs typeface=""/>
      </a:majorFont>
      <a:minorFont>
        <a:latin typeface="Twink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18A0DB"/>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Lesson Presentation Template - V3" id="{3E541E79-FE49-4792-BEE7-5675E47653DF}" vid="{93790287-555B-4EF6-97F8-00B7E94E1B6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7F12F21DF05CA4689011F00E676D4B5" ma:contentTypeVersion="16" ma:contentTypeDescription="Create a new document." ma:contentTypeScope="" ma:versionID="ba11c7215b9a64acce5bccbdbc67fab2">
  <xsd:schema xmlns:xsd="http://www.w3.org/2001/XMLSchema" xmlns:xs="http://www.w3.org/2001/XMLSchema" xmlns:p="http://schemas.microsoft.com/office/2006/metadata/properties" xmlns:ns2="33bcd4d9-427e-4fbb-9316-72b4cceb92f6" xmlns:ns3="29966af0-fc6d-423a-b7f6-94e0587b3383" targetNamespace="http://schemas.microsoft.com/office/2006/metadata/properties" ma:root="true" ma:fieldsID="cd19ba94a101b306953452c5cdb61c6c" ns2:_="" ns3:_="">
    <xsd:import namespace="33bcd4d9-427e-4fbb-9316-72b4cceb92f6"/>
    <xsd:import namespace="29966af0-fc6d-423a-b7f6-94e0587b3383"/>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element ref="ns3:lcf76f155ced4ddcb4097134ff3c332f"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3bcd4d9-427e-4fbb-9316-72b4cceb92f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3b24fd3b-70f7-4c52-a1a5-928627653865}" ma:internalName="TaxCatchAll" ma:showField="CatchAllData" ma:web="33bcd4d9-427e-4fbb-9316-72b4cceb92f6">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9966af0-fc6d-423a-b7f6-94e0587b3383"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087df421-5cef-4149-b4e5-5803b99dcf30"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8EFD18F-EC1F-4DC8-A53D-690AD88F0AD6}"/>
</file>

<file path=customXml/itemProps2.xml><?xml version="1.0" encoding="utf-8"?>
<ds:datastoreItem xmlns:ds="http://schemas.openxmlformats.org/officeDocument/2006/customXml" ds:itemID="{F2D6E07C-DB52-4947-A82D-4729465825AF}"/>
</file>

<file path=docProps/app.xml><?xml version="1.0" encoding="utf-8"?>
<Properties xmlns="http://schemas.openxmlformats.org/officeDocument/2006/extended-properties" xmlns:vt="http://schemas.openxmlformats.org/officeDocument/2006/docPropsVTypes">
  <Template>Lesson Presentation Template</Template>
  <TotalTime>136</TotalTime>
  <Words>749</Words>
  <Application>Microsoft Office PowerPoint</Application>
  <PresentationFormat>On-screen Show (4:3)</PresentationFormat>
  <Paragraphs>86</Paragraphs>
  <Slides>21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Tuffy-TTF</vt:lpstr>
      <vt:lpstr>Arial</vt:lpstr>
      <vt:lpstr>Sassoon Infant Rg</vt:lpstr>
      <vt:lpstr>Twinkl SemiBold</vt:lpstr>
      <vt:lpstr>Twinkl</vt:lpstr>
      <vt:lpstr>Office Theme</vt:lpstr>
      <vt:lpstr>PowerPoint Presentation</vt:lpstr>
      <vt:lpstr>PowerPoint Presentation</vt:lpstr>
      <vt:lpstr>PowerPoint Presentation</vt:lpstr>
      <vt:lpstr>The Big Questions</vt:lpstr>
      <vt:lpstr>The Big Questions</vt:lpstr>
      <vt:lpstr>Reconnecting</vt:lpstr>
      <vt:lpstr>How Do We Feel Included?</vt:lpstr>
      <vt:lpstr>Exploring</vt:lpstr>
      <vt:lpstr>Why Might People  Not Feel Included?</vt:lpstr>
      <vt:lpstr>Why Might People  Not Feel Included?</vt:lpstr>
      <vt:lpstr>Who’s In?</vt:lpstr>
      <vt:lpstr>Reaching Out</vt:lpstr>
      <vt:lpstr>Reaching Out</vt:lpstr>
      <vt:lpstr>Consolidating</vt:lpstr>
      <vt:lpstr>All In</vt:lpstr>
      <vt:lpstr>Reflecting</vt:lpstr>
      <vt:lpstr>Celebrating Diversity</vt:lpstr>
      <vt:lpstr>Celebrating Diversity</vt:lpstr>
      <vt:lpstr>The Big Questions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Joshua Monteith</dc:creator>
  <cp:lastModifiedBy>Joshua Monteith</cp:lastModifiedBy>
  <cp:revision>21</cp:revision>
  <dcterms:created xsi:type="dcterms:W3CDTF">2019-06-13T10:21:50Z</dcterms:created>
  <dcterms:modified xsi:type="dcterms:W3CDTF">2019-07-12T11:32:01Z</dcterms:modified>
</cp:coreProperties>
</file>