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9"/>
  </p:notesMasterIdLst>
  <p:sldIdLst>
    <p:sldId id="256" r:id="rId5"/>
    <p:sldId id="271" r:id="rId6"/>
    <p:sldId id="258" r:id="rId7"/>
    <p:sldId id="272" r:id="rId8"/>
    <p:sldId id="273" r:id="rId9"/>
    <p:sldId id="260" r:id="rId10"/>
    <p:sldId id="261" r:id="rId11"/>
    <p:sldId id="274" r:id="rId12"/>
    <p:sldId id="275" r:id="rId13"/>
    <p:sldId id="276" r:id="rId14"/>
    <p:sldId id="277" r:id="rId15"/>
    <p:sldId id="267" r:id="rId16"/>
    <p:sldId id="268" r:id="rId17"/>
    <p:sldId id="278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ACB8D3-D699-3694-F34E-3D4758BA5B97}" v="506" dt="2024-01-18T10:55:31.880"/>
    <p1510:client id="{9FCAB5E6-9440-C258-2330-2A8370CBB3E3}" v="78" dt="2024-01-17T18:20:16.133"/>
  </p1510:revLst>
</p1510:revInfo>
</file>

<file path=ppt/tableStyles.xml><?xml version="1.0" encoding="utf-8"?>
<a:tblStyleLst xmlns:a="http://schemas.openxmlformats.org/drawingml/2006/main" def="{093B2091-6B60-425B-981F-FCB46856BCDF}">
  <a:tblStyle styleId="{093B2091-6B60-425B-981F-FCB46856BCD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2d8fd55dc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2d8fd55dc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>
          <a:extLst>
            <a:ext uri="{FF2B5EF4-FFF2-40B4-BE49-F238E27FC236}">
              <a16:creationId xmlns:a16="http://schemas.microsoft.com/office/drawing/2014/main" id="{B96F57E6-D90B-9078-AB3D-A452C5BE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491c712532_0_2:notes">
            <a:extLst>
              <a:ext uri="{FF2B5EF4-FFF2-40B4-BE49-F238E27FC236}">
                <a16:creationId xmlns:a16="http://schemas.microsoft.com/office/drawing/2014/main" id="{D18C27EA-F6A0-5833-C8F0-5E5982D185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491c712532_0_2:notes">
            <a:extLst>
              <a:ext uri="{FF2B5EF4-FFF2-40B4-BE49-F238E27FC236}">
                <a16:creationId xmlns:a16="http://schemas.microsoft.com/office/drawing/2014/main" id="{03ABBD22-579C-3E8C-7233-D3D157A031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9082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>
          <a:extLst>
            <a:ext uri="{FF2B5EF4-FFF2-40B4-BE49-F238E27FC236}">
              <a16:creationId xmlns:a16="http://schemas.microsoft.com/office/drawing/2014/main" id="{98F5404F-9E99-24FF-249B-052ECB51D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491c712532_0_2:notes">
            <a:extLst>
              <a:ext uri="{FF2B5EF4-FFF2-40B4-BE49-F238E27FC236}">
                <a16:creationId xmlns:a16="http://schemas.microsoft.com/office/drawing/2014/main" id="{EBB94BB4-70A5-C3B9-39D1-AF387509E1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491c712532_0_2:notes">
            <a:extLst>
              <a:ext uri="{FF2B5EF4-FFF2-40B4-BE49-F238E27FC236}">
                <a16:creationId xmlns:a16="http://schemas.microsoft.com/office/drawing/2014/main" id="{7DF9C19F-B06A-EF6D-77CC-D653F0A17B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0626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2bc894799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2bc8947992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2bc8947992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2bc8947992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>
          <a:extLst>
            <a:ext uri="{FF2B5EF4-FFF2-40B4-BE49-F238E27FC236}">
              <a16:creationId xmlns:a16="http://schemas.microsoft.com/office/drawing/2014/main" id="{BA60D97D-728E-EFDC-3AC5-6AB43F147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2bc8947992_0_36:notes">
            <a:extLst>
              <a:ext uri="{FF2B5EF4-FFF2-40B4-BE49-F238E27FC236}">
                <a16:creationId xmlns:a16="http://schemas.microsoft.com/office/drawing/2014/main" id="{72FFAD0A-0CB2-E4DD-9841-5F57104B70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2bc8947992_0_36:notes">
            <a:extLst>
              <a:ext uri="{FF2B5EF4-FFF2-40B4-BE49-F238E27FC236}">
                <a16:creationId xmlns:a16="http://schemas.microsoft.com/office/drawing/2014/main" id="{C77685F9-DDA8-41CE-B95E-2D85EA8243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8103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E78B1628-ABAD-A6FB-0392-418D076D6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09f4ea5f5a_0_0:notes">
            <a:extLst>
              <a:ext uri="{FF2B5EF4-FFF2-40B4-BE49-F238E27FC236}">
                <a16:creationId xmlns:a16="http://schemas.microsoft.com/office/drawing/2014/main" id="{13B32E05-19FB-7A9B-486A-C81BB557AE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09f4ea5f5a_0_0:notes">
            <a:extLst>
              <a:ext uri="{FF2B5EF4-FFF2-40B4-BE49-F238E27FC236}">
                <a16:creationId xmlns:a16="http://schemas.microsoft.com/office/drawing/2014/main" id="{B1F7E402-2B34-058C-D384-5C4480B487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7993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09f4ea5f5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09f4ea5f5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bc8947992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bc8947992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>
          <a:extLst>
            <a:ext uri="{FF2B5EF4-FFF2-40B4-BE49-F238E27FC236}">
              <a16:creationId xmlns:a16="http://schemas.microsoft.com/office/drawing/2014/main" id="{2F2F107B-9BA0-1062-FF83-2560902EE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bc8947992_0_21:notes">
            <a:extLst>
              <a:ext uri="{FF2B5EF4-FFF2-40B4-BE49-F238E27FC236}">
                <a16:creationId xmlns:a16="http://schemas.microsoft.com/office/drawing/2014/main" id="{6706BCA5-4BD6-17DA-8579-DE201AB52D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bc8947992_0_21:notes">
            <a:extLst>
              <a:ext uri="{FF2B5EF4-FFF2-40B4-BE49-F238E27FC236}">
                <a16:creationId xmlns:a16="http://schemas.microsoft.com/office/drawing/2014/main" id="{61A59437-A193-4C5B-E499-45334A839D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390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491c71253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491c712532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36ae71b2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236ae71b2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C0CE7BEB-2427-B9B9-A589-EEFEB9189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36ae71b29_0_5:notes">
            <a:extLst>
              <a:ext uri="{FF2B5EF4-FFF2-40B4-BE49-F238E27FC236}">
                <a16:creationId xmlns:a16="http://schemas.microsoft.com/office/drawing/2014/main" id="{406406D5-57A2-9FC1-7719-28543DB023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236ae71b29_0_5:notes">
            <a:extLst>
              <a:ext uri="{FF2B5EF4-FFF2-40B4-BE49-F238E27FC236}">
                <a16:creationId xmlns:a16="http://schemas.microsoft.com/office/drawing/2014/main" id="{A2E90525-9646-56CE-0127-0FBDB392CB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5640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>
          <a:extLst>
            <a:ext uri="{FF2B5EF4-FFF2-40B4-BE49-F238E27FC236}">
              <a16:creationId xmlns:a16="http://schemas.microsoft.com/office/drawing/2014/main" id="{85020B2C-436D-55F5-03CD-32FC0F518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36ae71b29_0_5:notes">
            <a:extLst>
              <a:ext uri="{FF2B5EF4-FFF2-40B4-BE49-F238E27FC236}">
                <a16:creationId xmlns:a16="http://schemas.microsoft.com/office/drawing/2014/main" id="{894E0492-5271-0449-CF77-CDC505BA87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236ae71b29_0_5:notes">
            <a:extLst>
              <a:ext uri="{FF2B5EF4-FFF2-40B4-BE49-F238E27FC236}">
                <a16:creationId xmlns:a16="http://schemas.microsoft.com/office/drawing/2014/main" id="{C93037BA-CCB8-1115-1CFE-AF40447FF3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355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D84F0F-6D2B-F0DE-DBA1-58A6F5295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046" y="143741"/>
            <a:ext cx="6598227" cy="659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>
          <a:extLst>
            <a:ext uri="{FF2B5EF4-FFF2-40B4-BE49-F238E27FC236}">
              <a16:creationId xmlns:a16="http://schemas.microsoft.com/office/drawing/2014/main" id="{CD010EC0-78E1-8493-E03A-0EC83AF9B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7F00CE-8F53-B2ED-D422-66BF806CC3EF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Google Shape;82;p17">
            <a:extLst>
              <a:ext uri="{FF2B5EF4-FFF2-40B4-BE49-F238E27FC236}">
                <a16:creationId xmlns:a16="http://schemas.microsoft.com/office/drawing/2014/main" id="{90602155-1676-93EF-E9EE-C43E7F2F6E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7882" y="546339"/>
            <a:ext cx="826948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2500" dirty="0">
                <a:solidFill>
                  <a:schemeClr val="dk1"/>
                </a:solidFill>
              </a:rPr>
              <a:t>Glinda and Elphaba are Wicked Friends!</a:t>
            </a: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dirty="0">
                <a:solidFill>
                  <a:schemeClr val="dk1"/>
                </a:solidFill>
              </a:rPr>
              <a:t>When they visit the Emerald City and the Wizard of Oz, they both calm each others nerves. They are </a:t>
            </a:r>
            <a:r>
              <a:rPr lang="en" sz="2000" b="1" dirty="0">
                <a:solidFill>
                  <a:schemeClr val="dk1"/>
                </a:solidFill>
              </a:rPr>
              <a:t>supportive.</a:t>
            </a: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b="1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b="1" dirty="0">
                <a:solidFill>
                  <a:schemeClr val="dk1"/>
                </a:solidFill>
              </a:rPr>
              <a:t>They are inclusive. </a:t>
            </a:r>
            <a:r>
              <a:rPr lang="en" sz="2000" dirty="0">
                <a:solidFill>
                  <a:schemeClr val="dk1"/>
                </a:solidFill>
              </a:rPr>
              <a:t>Despite their differences they include each other.</a:t>
            </a: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b="1" dirty="0">
                <a:solidFill>
                  <a:schemeClr val="dk1"/>
                </a:solidFill>
              </a:rPr>
              <a:t>They share stories</a:t>
            </a:r>
            <a:r>
              <a:rPr lang="en" sz="2000" dirty="0">
                <a:solidFill>
                  <a:schemeClr val="dk1"/>
                </a:solidFill>
              </a:rPr>
              <a:t> which brings them closer together. By sharing about their lives, they discover more things in common.</a:t>
            </a: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b="1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395200-521F-42FD-C5E8-DE73738AF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85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>
          <a:extLst>
            <a:ext uri="{FF2B5EF4-FFF2-40B4-BE49-F238E27FC236}">
              <a16:creationId xmlns:a16="http://schemas.microsoft.com/office/drawing/2014/main" id="{B7D0D11C-D46D-CE3D-DF1D-0168BD94A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48F173-2225-B9DA-939A-3577803FADA9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Google Shape;82;p17">
            <a:extLst>
              <a:ext uri="{FF2B5EF4-FFF2-40B4-BE49-F238E27FC236}">
                <a16:creationId xmlns:a16="http://schemas.microsoft.com/office/drawing/2014/main" id="{EE04CDA8-D88C-5649-2990-D2669E4FAD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7882" y="546339"/>
            <a:ext cx="826948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2500" dirty="0">
                <a:solidFill>
                  <a:schemeClr val="dk1"/>
                </a:solidFill>
              </a:rPr>
              <a:t>Are you a Wicked Friend?</a:t>
            </a: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5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100" dirty="0">
              <a:solidFill>
                <a:schemeClr val="dk1"/>
              </a:solidFill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en" sz="2100" dirty="0">
                <a:solidFill>
                  <a:schemeClr val="dk1"/>
                </a:solidFill>
              </a:rPr>
              <a:t>What impact can friendship have on a person? Look at these lyrics.</a:t>
            </a:r>
            <a:endParaRPr lang="en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Elphaba:</a:t>
            </a:r>
            <a:endParaRPr lang="en-US" sz="1700" dirty="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YOU’LL BE WITH ME</a:t>
            </a:r>
            <a:endParaRPr lang="en-US" sz="1700" dirty="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LIKE A HANDPRINT ON MY HEART</a:t>
            </a:r>
            <a:endParaRPr lang="en-US" sz="1700" dirty="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AND NOW WHATEVER WAY OUR STORIES END</a:t>
            </a:r>
            <a:endParaRPr lang="en-US" sz="1700" dirty="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I KNOW YOU HAVE RE-WRITTEN MINE</a:t>
            </a:r>
            <a:endParaRPr lang="en-US" sz="1700">
              <a:solidFill>
                <a:schemeClr val="dk1"/>
              </a:solidFill>
            </a:endParaRPr>
          </a:p>
          <a:p>
            <a:pPr marL="114300" indent="0" algn="ctr">
              <a:lnSpc>
                <a:spcPct val="100000"/>
              </a:lnSpc>
              <a:buSzPts val="1100"/>
              <a:buNone/>
            </a:pPr>
            <a:r>
              <a:rPr lang="en" sz="1700" i="1" dirty="0">
                <a:solidFill>
                  <a:schemeClr val="dk1"/>
                </a:solidFill>
              </a:rPr>
              <a:t>BY BEING MY FRIEND...</a:t>
            </a:r>
            <a:endParaRPr lang="en-US" sz="17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b="1" dirty="0">
              <a:solidFill>
                <a:schemeClr val="dk1"/>
              </a:solidFill>
            </a:endParaRPr>
          </a:p>
          <a:p>
            <a:pPr marL="11430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114300" indent="0">
              <a:lnSpc>
                <a:spcPct val="100000"/>
              </a:lnSpc>
              <a:buSzPts val="1100"/>
              <a:buNone/>
            </a:pPr>
            <a:r>
              <a:rPr lang="en" sz="2000" dirty="0">
                <a:solidFill>
                  <a:schemeClr val="dk1"/>
                </a:solidFill>
              </a:rPr>
              <a:t>Based on this verse sung by Elphaba, what impact did Glinda and their friendship have on Elphaba?</a:t>
            </a:r>
            <a:endParaRPr lang="en-US" sz="2000" dirty="0">
              <a:solidFill>
                <a:schemeClr val="dk1"/>
              </a:solidFill>
            </a:endParaRPr>
          </a:p>
          <a:p>
            <a:pPr>
              <a:lnSpc>
                <a:spcPct val="114999"/>
              </a:lnSpc>
              <a:buSzPts val="1100"/>
            </a:pPr>
            <a:endParaRPr lang="en-US" sz="2000" dirty="0">
              <a:solidFill>
                <a:srgbClr val="595959"/>
              </a:solidFill>
            </a:endParaRPr>
          </a:p>
          <a:p>
            <a:pPr algn="ctr">
              <a:lnSpc>
                <a:spcPct val="114999"/>
              </a:lnSpc>
              <a:spcBef>
                <a:spcPts val="1200"/>
              </a:spcBef>
              <a:buSzPts val="1100"/>
            </a:pPr>
            <a:endParaRPr lang="en-US" sz="2000" dirty="0">
              <a:solidFill>
                <a:srgbClr val="595959"/>
              </a:solidFill>
            </a:endParaRPr>
          </a:p>
          <a:p>
            <a:pPr algn="ctr">
              <a:lnSpc>
                <a:spcPct val="114999"/>
              </a:lnSpc>
              <a:spcBef>
                <a:spcPts val="1200"/>
              </a:spcBef>
              <a:buSzPts val="1100"/>
            </a:pPr>
            <a:endParaRPr lang="en-US" sz="2000" dirty="0">
              <a:solidFill>
                <a:srgbClr val="595959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b="1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b="1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3670FD-2759-F982-EDD8-C1C08D29F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805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1FDD45-E1BE-1928-9CAE-0B227C8A48EE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en" dirty="0"/>
              <a:t>Are you a Wicked friend?</a:t>
            </a:r>
            <a:br>
              <a:rPr lang="en" dirty="0"/>
            </a:br>
            <a:br>
              <a:rPr lang="en" sz="1800" dirty="0"/>
            </a:br>
            <a:r>
              <a:rPr lang="en" sz="1800" dirty="0"/>
              <a:t>Which of these qualities do you consider the most positive and impactful?</a:t>
            </a: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br>
              <a:rPr lang="en" sz="1800" dirty="0"/>
            </a:br>
            <a:r>
              <a:rPr lang="en" sz="1800" dirty="0"/>
              <a:t>Task: Write a letter of advice to someone about how to be a good friend.</a:t>
            </a:r>
          </a:p>
        </p:txBody>
      </p:sp>
      <p:sp>
        <p:nvSpPr>
          <p:cNvPr id="126" name="Google Shape;126;p24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27" name="Google Shape;127;p24"/>
          <p:cNvSpPr txBox="1">
            <a:spLocks noGrp="1"/>
          </p:cNvSpPr>
          <p:nvPr>
            <p:ph type="title"/>
          </p:nvPr>
        </p:nvSpPr>
        <p:spPr>
          <a:xfrm>
            <a:off x="1886581" y="1758763"/>
            <a:ext cx="2415941" cy="17676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sz="2000" dirty="0"/>
              <a:t>Be supportive</a:t>
            </a:r>
            <a:br>
              <a:rPr lang="en" sz="2000" dirty="0"/>
            </a:br>
            <a:r>
              <a:rPr lang="en" sz="2000" dirty="0"/>
              <a:t>Be inclusive</a:t>
            </a:r>
            <a:br>
              <a:rPr lang="en" sz="2000" dirty="0"/>
            </a:br>
            <a:r>
              <a:rPr lang="en" sz="2000" dirty="0"/>
              <a:t>Be honest</a:t>
            </a:r>
            <a:br>
              <a:rPr lang="en" sz="2000" dirty="0"/>
            </a:br>
            <a:r>
              <a:rPr lang="en" sz="2000" dirty="0"/>
              <a:t>Be helpful</a:t>
            </a:r>
            <a:br>
              <a:rPr lang="en" sz="2000" dirty="0"/>
            </a:br>
            <a:r>
              <a:rPr lang="en" sz="2000" dirty="0"/>
              <a:t>Be caring</a:t>
            </a:r>
            <a:br>
              <a:rPr lang="en" sz="1400" dirty="0"/>
            </a:br>
            <a:endParaRPr lang="en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83F6042A-087E-D0D1-37F3-D8CE69E5D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D709D2D-7D1A-08B5-EDEE-E74D4549A775}"/>
              </a:ext>
            </a:extLst>
          </p:cNvPr>
          <p:cNvSpPr txBox="1"/>
          <p:nvPr/>
        </p:nvSpPr>
        <p:spPr>
          <a:xfrm>
            <a:off x="4838314" y="1758115"/>
            <a:ext cx="2743200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800" dirty="0"/>
              <a:t>Respect Boundaries​</a:t>
            </a:r>
            <a:br>
              <a:rPr lang="en-GB" sz="1800" dirty="0"/>
            </a:br>
            <a:r>
              <a:rPr lang="en-GB" sz="1800" dirty="0"/>
              <a:t>Play with someone new​</a:t>
            </a:r>
            <a:br>
              <a:rPr lang="en-GB" sz="1800" dirty="0"/>
            </a:br>
            <a:r>
              <a:rPr lang="en-GB" sz="1800" dirty="0"/>
              <a:t>Share a story​</a:t>
            </a:r>
            <a:br>
              <a:rPr lang="en-GB" sz="1800" dirty="0"/>
            </a:br>
            <a:r>
              <a:rPr lang="en-GB" sz="1800" dirty="0"/>
              <a:t>Be Trustworthy​</a:t>
            </a:r>
            <a:br>
              <a:rPr lang="en-GB" sz="1800" dirty="0"/>
            </a:br>
            <a:r>
              <a:rPr lang="en-GB" sz="1800" dirty="0"/>
              <a:t>Be a good listener​</a:t>
            </a:r>
            <a:br>
              <a:rPr lang="en-GB" sz="1800" dirty="0"/>
            </a:br>
            <a:r>
              <a:rPr lang="en-GB" sz="1800" dirty="0"/>
              <a:t>Cheer someone up​</a:t>
            </a:r>
          </a:p>
        </p:txBody>
      </p:sp>
      <p:pic>
        <p:nvPicPr>
          <p:cNvPr id="15" name="Picture 14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7483504F-3CA8-6286-1818-A20BC1514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87DF63-6F8F-B3F6-E7A6-7547ECD24E02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Plenary</a:t>
            </a:r>
            <a:endParaRPr/>
          </a:p>
        </p:txBody>
      </p:sp>
      <p:sp>
        <p:nvSpPr>
          <p:cNvPr id="133" name="Google Shape;133;p25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25"/>
          <p:cNvSpPr txBox="1">
            <a:spLocks noGrp="1"/>
          </p:cNvSpPr>
          <p:nvPr>
            <p:ph type="title"/>
          </p:nvPr>
        </p:nvSpPr>
        <p:spPr>
          <a:xfrm>
            <a:off x="241353" y="200148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ctr"/>
            <a:r>
              <a:rPr lang="en" sz="2200"/>
              <a:t>Create 5 golden rules of impactful and positive friendship.</a:t>
            </a:r>
            <a:endParaRPr lang="en-US"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i="1" dirty="0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17DB8668-9C34-5C07-DB0B-790DB9DC4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7" name="Picture 6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AC39A5B7-25BE-7DBF-07A4-C9BDF6CF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  <p:pic>
        <p:nvPicPr>
          <p:cNvPr id="9" name="Picture 8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403A1357-6CED-70CE-1099-A81F62D7C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3660000">
            <a:off x="7499793" y="36128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>
          <a:extLst>
            <a:ext uri="{FF2B5EF4-FFF2-40B4-BE49-F238E27FC236}">
              <a16:creationId xmlns:a16="http://schemas.microsoft.com/office/drawing/2014/main" id="{20827FFC-A5F2-13E5-F5A7-D4C746730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34507A-4B11-9380-CE84-9FBC18243300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Google Shape;132;p25">
            <a:extLst>
              <a:ext uri="{FF2B5EF4-FFF2-40B4-BE49-F238E27FC236}">
                <a16:creationId xmlns:a16="http://schemas.microsoft.com/office/drawing/2014/main" id="{5B937B38-8591-4E41-3B7A-E09A3E5BC3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en" dirty="0"/>
              <a:t>Who will become a Wicked Friend?</a:t>
            </a:r>
            <a:endParaRPr dirty="0"/>
          </a:p>
        </p:txBody>
      </p:sp>
      <p:sp>
        <p:nvSpPr>
          <p:cNvPr id="133" name="Google Shape;133;p25">
            <a:extLst>
              <a:ext uri="{FF2B5EF4-FFF2-40B4-BE49-F238E27FC236}">
                <a16:creationId xmlns:a16="http://schemas.microsoft.com/office/drawing/2014/main" id="{C5FE63B3-1404-DCDD-9051-CC2F8259B249}"/>
              </a:ext>
            </a:extLst>
          </p:cNvPr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25">
            <a:extLst>
              <a:ext uri="{FF2B5EF4-FFF2-40B4-BE49-F238E27FC236}">
                <a16:creationId xmlns:a16="http://schemas.microsoft.com/office/drawing/2014/main" id="{5DE2C9C3-6FA5-5345-8C92-ED575F2124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450" y="1568700"/>
            <a:ext cx="556785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000" dirty="0"/>
              <a:t>Each week take home your Wicked Friend challenge book and fill it out.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Then we will discuss it in class as you work towards your certificate and Wicked Friend badge.</a:t>
            </a:r>
            <a:endParaRPr lang="en-US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2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i="1" dirty="0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E1C49E10-B621-C51A-74E4-D9DCB5657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6" name="Picture 5" descr="A certificate of appreciation&#10;&#10;Description automatically generated">
            <a:extLst>
              <a:ext uri="{FF2B5EF4-FFF2-40B4-BE49-F238E27FC236}">
                <a16:creationId xmlns:a16="http://schemas.microsoft.com/office/drawing/2014/main" id="{56799580-5FD5-986B-25E1-4DB37225F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673" y="1565996"/>
            <a:ext cx="2690380" cy="190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5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6FA27BC4-B7AC-DCF4-A296-ACA94E549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2023D8C-4009-289A-A200-43FA39927551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67" name="Google Shape;67;p15">
            <a:extLst>
              <a:ext uri="{FF2B5EF4-FFF2-40B4-BE49-F238E27FC236}">
                <a16:creationId xmlns:a16="http://schemas.microsoft.com/office/drawing/2014/main" id="{5AD8B837-65D7-C777-7EC9-8EEF7DF988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can someone show good friendship towards you?</a:t>
            </a:r>
            <a:endParaRPr/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8AAF8EE8-3CE7-1DAB-59B3-906A1FD867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0540" y="151154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buNone/>
            </a:pPr>
            <a:r>
              <a:rPr lang="en" dirty="0">
                <a:solidFill>
                  <a:schemeClr val="dk1"/>
                </a:solidFill>
              </a:rPr>
              <a:t>You have one minute to think of as many ideas you can and write them down.</a:t>
            </a:r>
          </a:p>
        </p:txBody>
      </p:sp>
      <p:pic>
        <p:nvPicPr>
          <p:cNvPr id="4" name="Picture 3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966777E1-E8FB-417A-AB72-95307B94C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404" y="3724564"/>
            <a:ext cx="1181100" cy="1175328"/>
          </a:xfrm>
          <a:prstGeom prst="rect">
            <a:avLst/>
          </a:prstGeom>
        </p:spPr>
      </p:pic>
      <p:pic>
        <p:nvPicPr>
          <p:cNvPr id="5" name="Picture 4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D0039BED-6066-DE3F-6207-31B3DE4AE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3" y="3307161"/>
            <a:ext cx="1744371" cy="166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24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006E55-24E5-D53B-6C29-31EF957A3CFC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42403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>
              <a:lnSpc>
                <a:spcPct val="114999"/>
              </a:lnSpc>
              <a:buNone/>
            </a:pPr>
            <a:r>
              <a:rPr lang="en" sz="2500" dirty="0">
                <a:solidFill>
                  <a:schemeClr val="dk1"/>
                </a:solidFill>
              </a:rPr>
              <a:t>How can someone show good friendship towards you?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indent="0">
              <a:lnSpc>
                <a:spcPct val="114999"/>
              </a:lnSpc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indent="0">
              <a:lnSpc>
                <a:spcPct val="114999"/>
              </a:lnSpc>
              <a:buNone/>
            </a:pPr>
            <a:r>
              <a:rPr lang="en" dirty="0">
                <a:solidFill>
                  <a:schemeClr val="dk1"/>
                </a:solidFill>
              </a:rPr>
              <a:t>Look at the list you have written. 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Draw or write examples of when you have shown these to someone else. 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4" name="Picture 3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977C8916-BCA8-F2B6-FE4C-6C85382D1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404" y="3724564"/>
            <a:ext cx="1181100" cy="1175328"/>
          </a:xfrm>
          <a:prstGeom prst="rect">
            <a:avLst/>
          </a:prstGeom>
        </p:spPr>
      </p:pic>
      <p:pic>
        <p:nvPicPr>
          <p:cNvPr id="6" name="Picture 5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762C51FD-02BD-4439-520A-CB4D72EFE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34E79E0-BB55-39AB-5B99-FE6E4574ADC1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Meet Glinda and Elphaba…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9ABA95-D09C-2DC3-71A7-CF49B1E6A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404" y="3724564"/>
            <a:ext cx="1181100" cy="11753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4E048-22BC-AC0B-9669-6E0C35D75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1501" y="1074882"/>
            <a:ext cx="2492679" cy="37384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37F8AF-3DAE-CCCD-99DA-A2173BEC74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09" y="1073865"/>
            <a:ext cx="3983182" cy="2649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4F829A-3867-E174-91C8-F37AF3EB1348}"/>
              </a:ext>
            </a:extLst>
          </p:cNvPr>
          <p:cNvSpPr txBox="1"/>
          <p:nvPr/>
        </p:nvSpPr>
        <p:spPr>
          <a:xfrm>
            <a:off x="475673" y="3243695"/>
            <a:ext cx="274320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500">
                <a:solidFill>
                  <a:srgbClr val="FFFFFF"/>
                </a:solidFill>
              </a:rPr>
              <a:t>Glinda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AE0D1A-CF6D-107E-1A2A-E69555416FCF}"/>
              </a:ext>
            </a:extLst>
          </p:cNvPr>
          <p:cNvSpPr txBox="1"/>
          <p:nvPr/>
        </p:nvSpPr>
        <p:spPr>
          <a:xfrm>
            <a:off x="5076536" y="1107786"/>
            <a:ext cx="274320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500" dirty="0">
                <a:solidFill>
                  <a:srgbClr val="FFFFFF"/>
                </a:solidFill>
              </a:rPr>
              <a:t>Elphaba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4" name="Google Shape;74;p16">
            <a:extLst>
              <a:ext uri="{FF2B5EF4-FFF2-40B4-BE49-F238E27FC236}">
                <a16:creationId xmlns:a16="http://schemas.microsoft.com/office/drawing/2014/main" id="{4B4987BC-37CC-76F9-D2A4-0E89BC25E522}"/>
              </a:ext>
            </a:extLst>
          </p:cNvPr>
          <p:cNvSpPr txBox="1">
            <a:spLocks/>
          </p:cNvSpPr>
          <p:nvPr/>
        </p:nvSpPr>
        <p:spPr>
          <a:xfrm>
            <a:off x="420805" y="3913857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000" dirty="0"/>
              <a:t>What do you notice about them?</a:t>
            </a:r>
          </a:p>
        </p:txBody>
      </p:sp>
    </p:spTree>
    <p:extLst>
      <p:ext uri="{BB962C8B-B14F-4D97-AF65-F5344CB8AC3E}">
        <p14:creationId xmlns:p14="http://schemas.microsoft.com/office/powerpoint/2010/main" val="2502873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>
          <a:extLst>
            <a:ext uri="{FF2B5EF4-FFF2-40B4-BE49-F238E27FC236}">
              <a16:creationId xmlns:a16="http://schemas.microsoft.com/office/drawing/2014/main" id="{DBD6E7A4-84CF-9EDD-DA15-1F0D1D323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DB27B0-F9F5-2811-7E53-56F42DAFCE82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Google Shape;74;p16">
            <a:extLst>
              <a:ext uri="{FF2B5EF4-FFF2-40B4-BE49-F238E27FC236}">
                <a16:creationId xmlns:a16="http://schemas.microsoft.com/office/drawing/2014/main" id="{FE1431FE-4457-5DE0-37EC-D76AB8F1C3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How are Glinda and Elphaba similar and different?</a:t>
            </a:r>
            <a:endParaRPr dirty="0"/>
          </a:p>
        </p:txBody>
      </p:sp>
      <p:sp>
        <p:nvSpPr>
          <p:cNvPr id="75" name="Google Shape;75;p16">
            <a:extLst>
              <a:ext uri="{FF2B5EF4-FFF2-40B4-BE49-F238E27FC236}">
                <a16:creationId xmlns:a16="http://schemas.microsoft.com/office/drawing/2014/main" id="{270D09F3-186F-8016-7009-35D4F7AB70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05075"/>
            <a:ext cx="8520600" cy="3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endParaRPr sz="1566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223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55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0" indent="0">
              <a:lnSpc>
                <a:spcPct val="95000"/>
              </a:lnSpc>
              <a:spcBef>
                <a:spcPts val="1200"/>
              </a:spcBef>
              <a:buNone/>
            </a:pPr>
            <a:r>
              <a:rPr lang="en" sz="1600" dirty="0">
                <a:solidFill>
                  <a:schemeClr val="dk1"/>
                </a:solidFill>
              </a:rPr>
              <a:t>How might these similarities and differences impact on friendship?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</p:txBody>
      </p:sp>
      <p:graphicFrame>
        <p:nvGraphicFramePr>
          <p:cNvPr id="76" name="Google Shape;76;p16">
            <a:extLst>
              <a:ext uri="{FF2B5EF4-FFF2-40B4-BE49-F238E27FC236}">
                <a16:creationId xmlns:a16="http://schemas.microsoft.com/office/drawing/2014/main" id="{BC39AF93-D9C7-620D-0241-99CD707483DD}"/>
              </a:ext>
            </a:extLst>
          </p:cNvPr>
          <p:cNvGraphicFramePr/>
          <p:nvPr/>
        </p:nvGraphicFramePr>
        <p:xfrm>
          <a:off x="958273" y="1236955"/>
          <a:ext cx="6892636" cy="2499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446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41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Similarities</a:t>
                      </a:r>
                      <a:endParaRPr b="1"/>
                    </a:p>
                  </a:txBody>
                  <a:tcPr marL="91425" marR="91425" marT="91425" marB="91425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Differences</a:t>
                      </a:r>
                      <a:endParaRPr b="1"/>
                    </a:p>
                  </a:txBody>
                  <a:tcPr marL="91425" marR="91425" marT="91425" marB="91425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61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Both are attending </a:t>
                      </a:r>
                      <a:r>
                        <a:rPr lang="en" dirty="0" err="1"/>
                        <a:t>Shiz</a:t>
                      </a:r>
                      <a:r>
                        <a:rPr lang="en" dirty="0"/>
                        <a:t> University.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Both want to join the Sorcery Class.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Both hope to meet The Wonderful Wizard of Oz.</a:t>
                      </a: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Glinda is very popular, with many friends.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Elphaba is an outcast, with no friends.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Different appearances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Different interests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Different priorities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84988A5-D4AD-C274-5D77-2D3FE2E51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92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B841E0-5A13-800E-2E8D-AF2785C340B4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Two women in clothing on stage&#10;&#10;Description automatically generated">
            <a:extLst>
              <a:ext uri="{FF2B5EF4-FFF2-40B4-BE49-F238E27FC236}">
                <a16:creationId xmlns:a16="http://schemas.microsoft.com/office/drawing/2014/main" id="{B76BDEA8-A195-0D74-1736-E8FA78B82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887" y="1893592"/>
            <a:ext cx="4133272" cy="2744656"/>
          </a:xfrm>
          <a:prstGeom prst="rect">
            <a:avLst/>
          </a:prstGeom>
        </p:spPr>
      </p:pic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357882" y="546339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1400" dirty="0">
                <a:solidFill>
                  <a:schemeClr val="dk1"/>
                </a:solidFill>
              </a:rPr>
              <a:t>In the story of Wicked, Glinda and Elphaba became good friends, despite their differences.</a:t>
            </a:r>
            <a:endParaRPr lang="en-US"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1400" dirty="0">
                <a:solidFill>
                  <a:schemeClr val="dk1"/>
                </a:solidFill>
              </a:rPr>
              <a:t>They’ve gone through lots of challenges that have tested their friendship. </a:t>
            </a:r>
            <a:endParaRPr lang="en" sz="140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</a:rPr>
              <a:t>Why do you think their friendship lasted?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A401C9-3FB0-06B6-74A9-81BF90C48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8C40B5-0A98-206C-E56F-DEDA7EA0F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420" y="1894608"/>
            <a:ext cx="3561726" cy="27426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8551FD-928F-0F50-4D25-128D090EF786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80973" y="1227520"/>
            <a:ext cx="850039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indent="-457200">
              <a:lnSpc>
                <a:spcPct val="100000"/>
              </a:lnSpc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Think of similarities and differences between you and a friend. </a:t>
            </a:r>
            <a:endParaRPr lang="en-US" sz="200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What makes you good friends?</a:t>
            </a: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Clr>
                <a:srgbClr val="000000"/>
              </a:buClr>
              <a:buSzPts val="1100"/>
              <a:buNone/>
            </a:pPr>
            <a:endParaRPr sz="280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640201-E200-8836-1E85-54B637388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7" name="Google Shape;74;p16">
            <a:extLst>
              <a:ext uri="{FF2B5EF4-FFF2-40B4-BE49-F238E27FC236}">
                <a16:creationId xmlns:a16="http://schemas.microsoft.com/office/drawing/2014/main" id="{C8CE6082-E725-AF1D-F376-8987454506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Your turn...</a:t>
            </a:r>
            <a:endParaRPr dirty="0"/>
          </a:p>
        </p:txBody>
      </p:sp>
      <p:pic>
        <p:nvPicPr>
          <p:cNvPr id="4" name="Picture 3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893B410D-3901-9BB9-93ED-BA9EAFFFF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852BE012-F0A2-D993-5C68-A225E27A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33849CB-836C-3D34-7697-E23A43F7DBCD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Google Shape;87;p18">
            <a:extLst>
              <a:ext uri="{FF2B5EF4-FFF2-40B4-BE49-F238E27FC236}">
                <a16:creationId xmlns:a16="http://schemas.microsoft.com/office/drawing/2014/main" id="{3622287D-9702-3569-7FFF-CAD8BB12A9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75424" y="1665855"/>
            <a:ext cx="850039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indent="-457200">
              <a:lnSpc>
                <a:spcPct val="100000"/>
              </a:lnSpc>
            </a:pPr>
            <a:r>
              <a:rPr lang="en" sz="2000" dirty="0">
                <a:solidFill>
                  <a:schemeClr val="dk1"/>
                </a:solidFill>
              </a:rPr>
              <a:t>How did you resolve it?</a:t>
            </a:r>
          </a:p>
          <a:p>
            <a:pPr indent="-457200">
              <a:lnSpc>
                <a:spcPct val="100000"/>
              </a:lnSpc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</a:pPr>
            <a:r>
              <a:rPr lang="en" sz="2000" dirty="0">
                <a:solidFill>
                  <a:schemeClr val="dk1"/>
                </a:solidFill>
              </a:rPr>
              <a:t>Draw the scenario and discuss with your partner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551396-5CF9-E8CA-998F-35D012FA0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7" name="Google Shape;74;p16">
            <a:extLst>
              <a:ext uri="{FF2B5EF4-FFF2-40B4-BE49-F238E27FC236}">
                <a16:creationId xmlns:a16="http://schemas.microsoft.com/office/drawing/2014/main" id="{345B1AFD-4311-F0F2-7F18-703D6D8A1B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Has there been a time when your differences have got in the way of your friendship?</a:t>
            </a:r>
            <a:br>
              <a:rPr lang="en" dirty="0"/>
            </a:br>
            <a:br>
              <a:rPr lang="en" dirty="0"/>
            </a:br>
            <a:endParaRPr lang="en" dirty="0"/>
          </a:p>
        </p:txBody>
      </p:sp>
      <p:pic>
        <p:nvPicPr>
          <p:cNvPr id="4" name="Picture 3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23A1E2FD-1E4E-753C-3060-4ADDB6289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1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47035003-4A01-CC3D-1F2E-EA0A71226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447D9D-8F40-AB1D-9201-6F327DD87CD5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Google Shape;87;p18">
            <a:extLst>
              <a:ext uri="{FF2B5EF4-FFF2-40B4-BE49-F238E27FC236}">
                <a16:creationId xmlns:a16="http://schemas.microsoft.com/office/drawing/2014/main" id="{F357A458-8FAD-8836-DDFD-2EE33D7F54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75424" y="1665855"/>
            <a:ext cx="850039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indent="-457200">
              <a:lnSpc>
                <a:spcPct val="100000"/>
              </a:lnSpc>
            </a:pPr>
            <a:r>
              <a:rPr lang="en" sz="2000" dirty="0">
                <a:solidFill>
                  <a:schemeClr val="dk1"/>
                </a:solidFill>
              </a:rPr>
              <a:t>With a partner, discuss the 5 most important qualities in a friendship.</a:t>
            </a:r>
          </a:p>
          <a:p>
            <a:pPr indent="-457200">
              <a:lnSpc>
                <a:spcPct val="100000"/>
              </a:lnSpc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</a:pPr>
            <a:r>
              <a:rPr lang="en" sz="2000" dirty="0">
                <a:solidFill>
                  <a:schemeClr val="dk1"/>
                </a:solidFill>
              </a:rPr>
              <a:t>Why have you chosen these?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25C429-864D-7C66-4D40-D3A8AF20A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7" name="Google Shape;74;p16">
            <a:extLst>
              <a:ext uri="{FF2B5EF4-FFF2-40B4-BE49-F238E27FC236}">
                <a16:creationId xmlns:a16="http://schemas.microsoft.com/office/drawing/2014/main" id="{652F1E32-A301-547E-EA30-55F7813F75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What are the most positive qualities in a friendship?</a:t>
            </a:r>
            <a:br>
              <a:rPr lang="en" dirty="0"/>
            </a:br>
            <a:br>
              <a:rPr lang="en" dirty="0"/>
            </a:br>
            <a:endParaRPr lang="en"/>
          </a:p>
        </p:txBody>
      </p:sp>
      <p:pic>
        <p:nvPicPr>
          <p:cNvPr id="4" name="Picture 3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0408FD08-099F-DB04-09EF-896F9A77D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888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966af0-fc6d-423a-b7f6-94e0587b3383">
      <Terms xmlns="http://schemas.microsoft.com/office/infopath/2007/PartnerControls"/>
    </lcf76f155ced4ddcb4097134ff3c332f>
    <TaxCatchAll xmlns="33bcd4d9-427e-4fbb-9316-72b4cceb92f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12F21DF05CA4689011F00E676D4B5" ma:contentTypeVersion="18" ma:contentTypeDescription="Create a new document." ma:contentTypeScope="" ma:versionID="4a69ca8b866e3b076e28c66d3bed9839">
  <xsd:schema xmlns:xsd="http://www.w3.org/2001/XMLSchema" xmlns:xs="http://www.w3.org/2001/XMLSchema" xmlns:p="http://schemas.microsoft.com/office/2006/metadata/properties" xmlns:ns2="33bcd4d9-427e-4fbb-9316-72b4cceb92f6" xmlns:ns3="29966af0-fc6d-423a-b7f6-94e0587b3383" targetNamespace="http://schemas.microsoft.com/office/2006/metadata/properties" ma:root="true" ma:fieldsID="67309b0ea9866a0e9f95ebd2842c682c" ns2:_="" ns3:_="">
    <xsd:import namespace="33bcd4d9-427e-4fbb-9316-72b4cceb92f6"/>
    <xsd:import namespace="29966af0-fc6d-423a-b7f6-94e0587b338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cd4d9-427e-4fbb-9316-72b4cceb92f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b24fd3b-70f7-4c52-a1a5-928627653865}" ma:internalName="TaxCatchAll" ma:showField="CatchAllData" ma:web="33bcd4d9-427e-4fbb-9316-72b4cceb92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966af0-fc6d-423a-b7f6-94e0587b33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7df421-5cef-4149-b4e5-5803b99dcf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484254-C497-4147-BBC2-06D84B87AA7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187E782-FBAD-4039-8D2D-0F0C317E242D}">
  <ds:schemaRefs>
    <ds:schemaRef ds:uri="http://schemas.microsoft.com/office/2006/metadata/properties"/>
    <ds:schemaRef ds:uri="http://schemas.microsoft.com/office/infopath/2007/PartnerControls"/>
    <ds:schemaRef ds:uri="29966af0-fc6d-423a-b7f6-94e0587b3383"/>
    <ds:schemaRef ds:uri="33bcd4d9-427e-4fbb-9316-72b4cceb92f6"/>
  </ds:schemaRefs>
</ds:datastoreItem>
</file>

<file path=customXml/itemProps3.xml><?xml version="1.0" encoding="utf-8"?>
<ds:datastoreItem xmlns:ds="http://schemas.openxmlformats.org/officeDocument/2006/customXml" ds:itemID="{20660BDC-DF82-4913-A172-E8F0E891B6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bcd4d9-427e-4fbb-9316-72b4cceb92f6"/>
    <ds:schemaRef ds:uri="29966af0-fc6d-423a-b7f6-94e0587b33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</Words>
  <Application>Microsoft Office PowerPoint</Application>
  <PresentationFormat>On-screen Show (16:9)</PresentationFormat>
  <Paragraphs>127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Simple Light</vt:lpstr>
      <vt:lpstr>PowerPoint Presentation</vt:lpstr>
      <vt:lpstr>How can someone show good friendship towards you?</vt:lpstr>
      <vt:lpstr>PowerPoint Presentation</vt:lpstr>
      <vt:lpstr>Meet Glinda and Elphaba…</vt:lpstr>
      <vt:lpstr>How are Glinda and Elphaba similar and different?</vt:lpstr>
      <vt:lpstr>PowerPoint Presentation</vt:lpstr>
      <vt:lpstr>Your turn...</vt:lpstr>
      <vt:lpstr>Has there been a time when your differences have got in the way of your friendship?  </vt:lpstr>
      <vt:lpstr>What are the most positive qualities in a friendship?  </vt:lpstr>
      <vt:lpstr>PowerPoint Presentation</vt:lpstr>
      <vt:lpstr>PowerPoint Presentation</vt:lpstr>
      <vt:lpstr>Are you a Wicked friend?  Which of these qualities do you consider the most positive and impactful?           Task: Write a letter of advice to someone about how to be a good friend.</vt:lpstr>
      <vt:lpstr>Plenary</vt:lpstr>
      <vt:lpstr>Who will become a Wicked Friend?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a Wicked Friend!</dc:title>
  <cp:lastModifiedBy>Gemma Holmes</cp:lastModifiedBy>
  <cp:revision>145</cp:revision>
  <dcterms:modified xsi:type="dcterms:W3CDTF">2024-02-01T16:25:59Z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0x010100E7F12F21DF05CA4689011F00E676D4B5</vt:lpwstr>
  </property>
  <property fmtid="{D5CDD505-2E9C-101B-9397-08002B2CF9AE}" pid="3" name="MediaServiceImageTags">
    <vt:lpwstr/>
  </property>
</Properties>
</file>