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4"/>
  </p:sldMasterIdLst>
  <p:notesMasterIdLst>
    <p:notesMasterId r:id="rId17"/>
  </p:notesMasterIdLst>
  <p:sldIdLst>
    <p:sldId id="256" r:id="rId5"/>
    <p:sldId id="257" r:id="rId6"/>
    <p:sldId id="259" r:id="rId7"/>
    <p:sldId id="269" r:id="rId8"/>
    <p:sldId id="261" r:id="rId9"/>
    <p:sldId id="262" r:id="rId10"/>
    <p:sldId id="260" r:id="rId11"/>
    <p:sldId id="270" r:id="rId12"/>
    <p:sldId id="267" r:id="rId13"/>
    <p:sldId id="266" r:id="rId14"/>
    <p:sldId id="268" r:id="rId15"/>
    <p:sldId id="271" r:id="rId16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613A0D6-6EB5-1607-C9F2-DB834C4E2A1A}" v="236" dt="2024-01-17T12:49:13.161"/>
    <p1510:client id="{D4FBC282-6743-EF25-1650-17F52C9F7CD5}" v="580" dt="2024-01-17T17:08:35.229"/>
    <p1510:client id="{E0DB2A1F-D238-6050-E82A-0FB21B86E2C9}" v="7" dt="2024-01-18T10:26:36.387"/>
  </p1510:revLst>
</p1510:revInfo>
</file>

<file path=ppt/tableStyles.xml><?xml version="1.0" encoding="utf-8"?>
<a:tblStyleLst xmlns:a="http://schemas.openxmlformats.org/drawingml/2006/main" def="{C90AA9FC-FC5A-4551-8809-9910A5994BBA}">
  <a:tblStyle styleId="{C90AA9FC-FC5A-4551-8809-9910A5994BB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42" d="100"/>
          <a:sy n="142" d="100"/>
        </p:scale>
        <p:origin x="714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2d8fd55dcd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2d8fd55dcd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2236ae71b29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2236ae71b29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22bc8947992_0_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22bc8947992_0_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>
          <a:extLst>
            <a:ext uri="{FF2B5EF4-FFF2-40B4-BE49-F238E27FC236}">
              <a16:creationId xmlns:a16="http://schemas.microsoft.com/office/drawing/2014/main" id="{BA60D97D-728E-EFDC-3AC5-6AB43F1478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22bc8947992_0_36:notes">
            <a:extLst>
              <a:ext uri="{FF2B5EF4-FFF2-40B4-BE49-F238E27FC236}">
                <a16:creationId xmlns:a16="http://schemas.microsoft.com/office/drawing/2014/main" id="{72FFAD0A-0CB2-E4DD-9841-5F57104B701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22bc8947992_0_36:notes">
            <a:extLst>
              <a:ext uri="{FF2B5EF4-FFF2-40B4-BE49-F238E27FC236}">
                <a16:creationId xmlns:a16="http://schemas.microsoft.com/office/drawing/2014/main" id="{C77685F9-DDA8-41CE-B95E-2D85EA82436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581031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2236ae71b2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2236ae71b2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22bc8947992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22bc8947992_0_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>
          <a:extLst>
            <a:ext uri="{FF2B5EF4-FFF2-40B4-BE49-F238E27FC236}">
              <a16:creationId xmlns:a16="http://schemas.microsoft.com/office/drawing/2014/main" id="{2F2F107B-9BA0-1062-FF83-2560902EE1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22bc8947992_0_21:notes">
            <a:extLst>
              <a:ext uri="{FF2B5EF4-FFF2-40B4-BE49-F238E27FC236}">
                <a16:creationId xmlns:a16="http://schemas.microsoft.com/office/drawing/2014/main" id="{6706BCA5-4BD6-17DA-8579-DE201AB52D9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22bc8947992_0_21:notes">
            <a:extLst>
              <a:ext uri="{FF2B5EF4-FFF2-40B4-BE49-F238E27FC236}">
                <a16:creationId xmlns:a16="http://schemas.microsoft.com/office/drawing/2014/main" id="{61A59437-A193-4C5B-E499-45334A839D4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833902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2236ae71b29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2236ae71b29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22bc8947992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22bc8947992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2491c712532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2491c712532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>
          <a:extLst>
            <a:ext uri="{FF2B5EF4-FFF2-40B4-BE49-F238E27FC236}">
              <a16:creationId xmlns:a16="http://schemas.microsoft.com/office/drawing/2014/main" id="{B96F57E6-D90B-9078-AB3D-A452C5BEE5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2491c712532_0_2:notes">
            <a:extLst>
              <a:ext uri="{FF2B5EF4-FFF2-40B4-BE49-F238E27FC236}">
                <a16:creationId xmlns:a16="http://schemas.microsoft.com/office/drawing/2014/main" id="{D18C27EA-F6A0-5833-C8F0-5E5982D1854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2491c712532_0_2:notes">
            <a:extLst>
              <a:ext uri="{FF2B5EF4-FFF2-40B4-BE49-F238E27FC236}">
                <a16:creationId xmlns:a16="http://schemas.microsoft.com/office/drawing/2014/main" id="{03ABBD22-579C-3E8C-7233-D3D157A0315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090825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22bc8947992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22bc8947992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jpe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 t="-9000" b="-9000"/>
          </a:stretch>
        </a:blip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AD84F0F-6D2B-F0DE-DBA1-58A6F5295AD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8046" y="143741"/>
            <a:ext cx="6598227" cy="6592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7CE2ED89-A1C7-2608-B957-6FE240D24EB3}"/>
              </a:ext>
            </a:extLst>
          </p:cNvPr>
          <p:cNvSpPr/>
          <p:nvPr/>
        </p:nvSpPr>
        <p:spPr>
          <a:xfrm>
            <a:off x="167408" y="161636"/>
            <a:ext cx="8803409" cy="4826000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8" name="Google Shape;118;p2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algn="ctr"/>
            <a:r>
              <a:rPr lang="en" dirty="0"/>
              <a:t>Being Popular</a:t>
            </a:r>
          </a:p>
        </p:txBody>
      </p:sp>
      <p:sp>
        <p:nvSpPr>
          <p:cNvPr id="119" name="Google Shape;119;p23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2500" lnSpcReduction="2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" sz="2000" dirty="0">
                <a:solidFill>
                  <a:schemeClr val="dk1"/>
                </a:solidFill>
              </a:rPr>
              <a:t>Glinda says </a:t>
            </a:r>
          </a:p>
          <a:p>
            <a:pPr marL="0" indent="0">
              <a:lnSpc>
                <a:spcPct val="100000"/>
              </a:lnSpc>
              <a:buNone/>
            </a:pPr>
            <a:endParaRPr lang="en" sz="2000" dirty="0">
              <a:solidFill>
                <a:schemeClr val="dk1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endParaRPr lang="en" sz="2000" dirty="0">
              <a:solidFill>
                <a:schemeClr val="tx1"/>
              </a:solidFill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" sz="2000" dirty="0">
                <a:solidFill>
                  <a:schemeClr val="tx1"/>
                </a:solidFill>
              </a:rPr>
              <a:t>'</a:t>
            </a:r>
            <a:r>
              <a:rPr lang="en" sz="2000" i="1" dirty="0">
                <a:solidFill>
                  <a:schemeClr val="tx1"/>
                </a:solidFill>
              </a:rPr>
              <a:t>And I’ve had so many friends.</a:t>
            </a:r>
          </a:p>
          <a:p>
            <a:pPr marL="0" indent="0" algn="ctr">
              <a:lnSpc>
                <a:spcPct val="100000"/>
              </a:lnSpc>
              <a:buNone/>
            </a:pPr>
            <a:endParaRPr lang="en" sz="2000" dirty="0">
              <a:solidFill>
                <a:schemeClr val="tx1"/>
              </a:solidFill>
            </a:endParaRPr>
          </a:p>
          <a:p>
            <a:pPr marL="0" indent="0" algn="ctr">
              <a:lnSpc>
                <a:spcPct val="100000"/>
              </a:lnSpc>
              <a:buNone/>
            </a:pPr>
            <a:r>
              <a:rPr lang="en" sz="2000" i="1" dirty="0">
                <a:solidFill>
                  <a:schemeClr val="tx1"/>
                </a:solidFill>
              </a:rPr>
              <a:t>But only one-- that mattered'.</a:t>
            </a:r>
            <a:endParaRPr sz="2000" dirty="0">
              <a:solidFill>
                <a:schemeClr val="tx1"/>
              </a:solidFill>
            </a:endParaRPr>
          </a:p>
          <a:p>
            <a:pPr marL="0" indent="0" algn="ctr">
              <a:lnSpc>
                <a:spcPct val="100000"/>
              </a:lnSpc>
              <a:buNone/>
            </a:pPr>
            <a:endParaRPr lang="en" sz="1650" dirty="0">
              <a:solidFill>
                <a:schemeClr val="dk1"/>
              </a:solidFill>
            </a:endParaRPr>
          </a:p>
          <a:p>
            <a:pPr marL="0" indent="0" algn="ctr">
              <a:lnSpc>
                <a:spcPct val="100000"/>
              </a:lnSpc>
              <a:buNone/>
            </a:pPr>
            <a:endParaRPr lang="en" sz="1650" dirty="0">
              <a:solidFill>
                <a:schemeClr val="dk1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endParaRPr lang="en" sz="2000" dirty="0">
              <a:solidFill>
                <a:schemeClr val="dk1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endParaRPr lang="en" sz="2000" dirty="0">
              <a:solidFill>
                <a:schemeClr val="dk1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" sz="2000" dirty="0">
                <a:solidFill>
                  <a:schemeClr val="dk1"/>
                </a:solidFill>
              </a:rPr>
              <a:t>What do you think Glinda means by this? </a:t>
            </a:r>
            <a:endParaRPr sz="2000" dirty="0">
              <a:solidFill>
                <a:schemeClr val="dk1"/>
              </a:solidFill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2000" dirty="0"/>
          </a:p>
          <a:p>
            <a:pPr marL="0" lvl="0" indent="0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2000" dirty="0">
                <a:solidFill>
                  <a:schemeClr val="dk1"/>
                </a:solidFill>
              </a:rPr>
              <a:t>Why does your closest friend matter to you?</a:t>
            </a:r>
            <a:endParaRPr sz="2000" dirty="0">
              <a:solidFill>
                <a:schemeClr val="dk1"/>
              </a:solidFill>
            </a:endParaRP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endParaRPr sz="1200"/>
          </a:p>
          <a:p>
            <a:pPr marL="0" lvl="0" indent="0" algn="ctr" rtl="0">
              <a:spcBef>
                <a:spcPts val="1200"/>
              </a:spcBef>
              <a:spcAft>
                <a:spcPts val="1200"/>
              </a:spcAft>
              <a:buNone/>
            </a:pPr>
            <a:endParaRPr sz="1200"/>
          </a:p>
        </p:txBody>
      </p:sp>
      <p:pic>
        <p:nvPicPr>
          <p:cNvPr id="5" name="Picture 4" descr="A white circle with green text&#10;&#10;Description automatically generated">
            <a:extLst>
              <a:ext uri="{FF2B5EF4-FFF2-40B4-BE49-F238E27FC236}">
                <a16:creationId xmlns:a16="http://schemas.microsoft.com/office/drawing/2014/main" id="{10DDA354-DC31-3D4C-10B8-A2603189C3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9086" y="3736109"/>
            <a:ext cx="1181100" cy="1175328"/>
          </a:xfrm>
          <a:prstGeom prst="rect">
            <a:avLst/>
          </a:prstGeom>
        </p:spPr>
      </p:pic>
      <p:pic>
        <p:nvPicPr>
          <p:cNvPr id="7" name="Picture 6" descr="A group of circles with a star in the middle&#10;&#10;Description automatically generated">
            <a:extLst>
              <a:ext uri="{FF2B5EF4-FFF2-40B4-BE49-F238E27FC236}">
                <a16:creationId xmlns:a16="http://schemas.microsoft.com/office/drawing/2014/main" id="{3E248126-0BC1-94FB-AD4D-D84A9045AD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480000">
            <a:off x="1371007" y="829541"/>
            <a:ext cx="1518259" cy="2220191"/>
          </a:xfrm>
          <a:prstGeom prst="rect">
            <a:avLst/>
          </a:prstGeom>
        </p:spPr>
      </p:pic>
      <p:pic>
        <p:nvPicPr>
          <p:cNvPr id="8" name="Picture 7" descr="A group of circles with a star in the middle&#10;&#10;Description automatically generated">
            <a:extLst>
              <a:ext uri="{FF2B5EF4-FFF2-40B4-BE49-F238E27FC236}">
                <a16:creationId xmlns:a16="http://schemas.microsoft.com/office/drawing/2014/main" id="{3AA52A0C-0050-4ACF-8DDE-2A4FCF7A7F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7500000">
            <a:off x="6185461" y="491836"/>
            <a:ext cx="1518259" cy="2220191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987DF63-6F8F-B3F6-E7A6-7547ECD24E02}"/>
              </a:ext>
            </a:extLst>
          </p:cNvPr>
          <p:cNvSpPr/>
          <p:nvPr/>
        </p:nvSpPr>
        <p:spPr>
          <a:xfrm>
            <a:off x="167408" y="161636"/>
            <a:ext cx="8803409" cy="4826000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2" name="Google Shape;132;p2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Plenary</a:t>
            </a:r>
            <a:endParaRPr/>
          </a:p>
        </p:txBody>
      </p:sp>
      <p:sp>
        <p:nvSpPr>
          <p:cNvPr id="133" name="Google Shape;133;p25"/>
          <p:cNvSpPr txBox="1"/>
          <p:nvPr/>
        </p:nvSpPr>
        <p:spPr>
          <a:xfrm>
            <a:off x="0" y="0"/>
            <a:ext cx="3000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endParaRPr sz="1800">
              <a:solidFill>
                <a:schemeClr val="dk2"/>
              </a:solidFill>
            </a:endParaRPr>
          </a:p>
        </p:txBody>
      </p:sp>
      <p:sp>
        <p:nvSpPr>
          <p:cNvPr id="134" name="Google Shape;134;p25"/>
          <p:cNvSpPr txBox="1">
            <a:spLocks noGrp="1"/>
          </p:cNvSpPr>
          <p:nvPr>
            <p:ph type="title"/>
          </p:nvPr>
        </p:nvSpPr>
        <p:spPr>
          <a:xfrm>
            <a:off x="252450" y="15687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Create a class friendship charter.</a:t>
            </a:r>
            <a:endParaRPr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algn="ctr"/>
            <a:r>
              <a:rPr lang="en" i="1" dirty="0">
                <a:solidFill>
                  <a:srgbClr val="00B050"/>
                </a:solidFill>
              </a:rPr>
              <a:t>As a friend, I promise to…</a:t>
            </a:r>
            <a:r>
              <a:rPr lang="en" dirty="0">
                <a:solidFill>
                  <a:srgbClr val="00B050"/>
                </a:solidFill>
              </a:rPr>
              <a:t> </a:t>
            </a:r>
            <a:endParaRPr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" i="1" dirty="0"/>
          </a:p>
        </p:txBody>
      </p:sp>
      <p:pic>
        <p:nvPicPr>
          <p:cNvPr id="5" name="Picture 4" descr="A white circle with green text&#10;&#10;Description automatically generated">
            <a:extLst>
              <a:ext uri="{FF2B5EF4-FFF2-40B4-BE49-F238E27FC236}">
                <a16:creationId xmlns:a16="http://schemas.microsoft.com/office/drawing/2014/main" id="{17DB8668-9C34-5C07-DB0B-790DB9DC4D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9086" y="3736109"/>
            <a:ext cx="1181100" cy="1175328"/>
          </a:xfrm>
          <a:prstGeom prst="rect">
            <a:avLst/>
          </a:prstGeom>
        </p:spPr>
      </p:pic>
      <p:pic>
        <p:nvPicPr>
          <p:cNvPr id="7" name="Picture 6" descr="A green gears on a black background&#10;&#10;Description automatically generated">
            <a:extLst>
              <a:ext uri="{FF2B5EF4-FFF2-40B4-BE49-F238E27FC236}">
                <a16:creationId xmlns:a16="http://schemas.microsoft.com/office/drawing/2014/main" id="{AC39A5B7-25BE-7DBF-07A4-C9BDF6CFCC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7200000">
            <a:off x="177666" y="3161632"/>
            <a:ext cx="1471180" cy="1717964"/>
          </a:xfrm>
          <a:prstGeom prst="rect">
            <a:avLst/>
          </a:prstGeom>
        </p:spPr>
      </p:pic>
      <p:pic>
        <p:nvPicPr>
          <p:cNvPr id="9" name="Picture 8" descr="A green gears on a black background&#10;&#10;Description automatically generated">
            <a:extLst>
              <a:ext uri="{FF2B5EF4-FFF2-40B4-BE49-F238E27FC236}">
                <a16:creationId xmlns:a16="http://schemas.microsoft.com/office/drawing/2014/main" id="{403A1357-6CED-70CE-1099-A81F62D7CC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-3660000">
            <a:off x="7499793" y="361282"/>
            <a:ext cx="1471180" cy="171796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>
          <a:extLst>
            <a:ext uri="{FF2B5EF4-FFF2-40B4-BE49-F238E27FC236}">
              <a16:creationId xmlns:a16="http://schemas.microsoft.com/office/drawing/2014/main" id="{20827FFC-A5F2-13E5-F5A7-D4C7467304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334507A-4B11-9380-CE84-9FBC18243300}"/>
              </a:ext>
            </a:extLst>
          </p:cNvPr>
          <p:cNvSpPr/>
          <p:nvPr/>
        </p:nvSpPr>
        <p:spPr>
          <a:xfrm>
            <a:off x="167408" y="161636"/>
            <a:ext cx="8803409" cy="4826000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2" name="Google Shape;132;p25">
            <a:extLst>
              <a:ext uri="{FF2B5EF4-FFF2-40B4-BE49-F238E27FC236}">
                <a16:creationId xmlns:a16="http://schemas.microsoft.com/office/drawing/2014/main" id="{5B937B38-8591-4E41-3B7A-E09A3E5BC3C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algn="ctr"/>
            <a:r>
              <a:rPr lang="en" dirty="0"/>
              <a:t>Who will become a Wicked Friend?</a:t>
            </a:r>
            <a:endParaRPr dirty="0"/>
          </a:p>
        </p:txBody>
      </p:sp>
      <p:sp>
        <p:nvSpPr>
          <p:cNvPr id="133" name="Google Shape;133;p25">
            <a:extLst>
              <a:ext uri="{FF2B5EF4-FFF2-40B4-BE49-F238E27FC236}">
                <a16:creationId xmlns:a16="http://schemas.microsoft.com/office/drawing/2014/main" id="{C5FE63B3-1404-DCDD-9051-CC2F8259B249}"/>
              </a:ext>
            </a:extLst>
          </p:cNvPr>
          <p:cNvSpPr txBox="1"/>
          <p:nvPr/>
        </p:nvSpPr>
        <p:spPr>
          <a:xfrm>
            <a:off x="0" y="0"/>
            <a:ext cx="3000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endParaRPr sz="1800">
              <a:solidFill>
                <a:schemeClr val="dk2"/>
              </a:solidFill>
            </a:endParaRPr>
          </a:p>
        </p:txBody>
      </p:sp>
      <p:sp>
        <p:nvSpPr>
          <p:cNvPr id="134" name="Google Shape;134;p25">
            <a:extLst>
              <a:ext uri="{FF2B5EF4-FFF2-40B4-BE49-F238E27FC236}">
                <a16:creationId xmlns:a16="http://schemas.microsoft.com/office/drawing/2014/main" id="{5DE2C9C3-6FA5-5345-8C92-ED575F21248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52450" y="1568700"/>
            <a:ext cx="556785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-US" sz="2000" dirty="0"/>
              <a:t>Each week take home your Wicked Friend challenge book and fill it out.</a:t>
            </a:r>
            <a:br>
              <a:rPr lang="en-US" sz="2000" dirty="0"/>
            </a:br>
            <a:br>
              <a:rPr lang="en-US" sz="2000" dirty="0"/>
            </a:br>
            <a:r>
              <a:rPr lang="en-US" sz="2000" dirty="0"/>
              <a:t>Then we will discuss it in class as you work towards your certificate and Wicked Friend badge.</a:t>
            </a:r>
            <a:endParaRPr lang="en-US"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lang="en" sz="2000" dirty="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en" i="1" dirty="0"/>
          </a:p>
        </p:txBody>
      </p:sp>
      <p:pic>
        <p:nvPicPr>
          <p:cNvPr id="5" name="Picture 4" descr="A white circle with green text&#10;&#10;Description automatically generated">
            <a:extLst>
              <a:ext uri="{FF2B5EF4-FFF2-40B4-BE49-F238E27FC236}">
                <a16:creationId xmlns:a16="http://schemas.microsoft.com/office/drawing/2014/main" id="{E1C49E10-B621-C51A-74E4-D9DCB56570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9086" y="3736109"/>
            <a:ext cx="1181100" cy="1175328"/>
          </a:xfrm>
          <a:prstGeom prst="rect">
            <a:avLst/>
          </a:prstGeom>
        </p:spPr>
      </p:pic>
      <p:pic>
        <p:nvPicPr>
          <p:cNvPr id="6" name="Picture 5" descr="A certificate of appreciation&#10;&#10;Description automatically generated">
            <a:extLst>
              <a:ext uri="{FF2B5EF4-FFF2-40B4-BE49-F238E27FC236}">
                <a16:creationId xmlns:a16="http://schemas.microsoft.com/office/drawing/2014/main" id="{56799580-5FD5-986B-25E1-4DB37225F6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9673" y="1565996"/>
            <a:ext cx="2690380" cy="1907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155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DA2BE28-9980-A18A-30DB-CC9B09FBA477}"/>
              </a:ext>
            </a:extLst>
          </p:cNvPr>
          <p:cNvSpPr/>
          <p:nvPr/>
        </p:nvSpPr>
        <p:spPr>
          <a:xfrm>
            <a:off x="150090" y="144318"/>
            <a:ext cx="8803409" cy="4826000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1" name="Google Shape;61;p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r>
              <a:rPr lang="en" dirty="0"/>
              <a:t>Complete this sentence </a:t>
            </a:r>
            <a:endParaRPr dirty="0"/>
          </a:p>
        </p:txBody>
      </p:sp>
      <p:sp>
        <p:nvSpPr>
          <p:cNvPr id="62" name="Google Shape;62;p14"/>
          <p:cNvSpPr txBox="1">
            <a:spLocks noGrp="1"/>
          </p:cNvSpPr>
          <p:nvPr>
            <p:ph type="body" idx="1"/>
          </p:nvPr>
        </p:nvSpPr>
        <p:spPr>
          <a:xfrm>
            <a:off x="450413" y="1152475"/>
            <a:ext cx="8381887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indent="0">
              <a:buNone/>
            </a:pPr>
            <a:r>
              <a:rPr lang="en" sz="2500" dirty="0">
                <a:solidFill>
                  <a:srgbClr val="00B050"/>
                </a:solidFill>
                <a:highlight>
                  <a:srgbClr val="FFFFFF"/>
                </a:highlight>
              </a:rPr>
              <a:t>Friendship is...</a:t>
            </a:r>
            <a:endParaRPr lang="en" sz="40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marL="0" indent="0">
              <a:lnSpc>
                <a:spcPct val="114999"/>
              </a:lnSpc>
              <a:buNone/>
            </a:pPr>
            <a:endParaRPr lang="en" dirty="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marL="0" indent="0">
              <a:lnSpc>
                <a:spcPct val="114999"/>
              </a:lnSpc>
              <a:buNone/>
            </a:pPr>
            <a:r>
              <a:rPr lang="en" dirty="0">
                <a:solidFill>
                  <a:schemeClr val="dk1"/>
                </a:solidFill>
                <a:highlight>
                  <a:schemeClr val="lt1"/>
                </a:highlight>
              </a:rPr>
              <a:t>You have 1 minute to complete this sentence in as many ways as you can. </a:t>
            </a:r>
            <a:endParaRPr lang="en-US" dirty="0">
              <a:solidFill>
                <a:schemeClr val="dk1"/>
              </a:solidFill>
              <a:highlight>
                <a:srgbClr val="FFFFFF"/>
              </a:highlight>
            </a:endParaRPr>
          </a:p>
          <a:p>
            <a:pPr marL="0" lvl="0" indent="0" algn="l" rtl="0">
              <a:spcBef>
                <a:spcPts val="1200"/>
              </a:spcBef>
              <a:buNone/>
            </a:pPr>
            <a:r>
              <a:rPr lang="en" i="1" dirty="0">
                <a:solidFill>
                  <a:schemeClr val="dk1"/>
                </a:solidFill>
                <a:highlight>
                  <a:schemeClr val="lt1"/>
                </a:highlight>
              </a:rPr>
              <a:t>Share your ideas!</a:t>
            </a:r>
            <a:endParaRPr lang="en" i="1" dirty="0">
              <a:solidFill>
                <a:schemeClr val="dk1"/>
              </a:solidFill>
              <a:highlight>
                <a:srgbClr val="FFFFFF"/>
              </a:highlight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D2B1BA1-640C-F5C5-07E5-FD3D7E0139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9086" y="3736109"/>
            <a:ext cx="1181100" cy="1175328"/>
          </a:xfrm>
          <a:prstGeom prst="rect">
            <a:avLst/>
          </a:prstGeom>
        </p:spPr>
      </p:pic>
      <p:pic>
        <p:nvPicPr>
          <p:cNvPr id="4" name="Picture 3" descr="A green gears on a black background&#10;&#10;Description automatically generated">
            <a:extLst>
              <a:ext uri="{FF2B5EF4-FFF2-40B4-BE49-F238E27FC236}">
                <a16:creationId xmlns:a16="http://schemas.microsoft.com/office/drawing/2014/main" id="{5D146C75-8B78-CBBA-B53A-78BBFEFDC3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7200000">
            <a:off x="197496" y="3550368"/>
            <a:ext cx="1082782" cy="126853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934E79E0-BB55-39AB-5B99-FE6E4574ADC1}"/>
              </a:ext>
            </a:extLst>
          </p:cNvPr>
          <p:cNvSpPr/>
          <p:nvPr/>
        </p:nvSpPr>
        <p:spPr>
          <a:xfrm>
            <a:off x="150090" y="144318"/>
            <a:ext cx="8803409" cy="4826000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4" name="Google Shape;74;p1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Meet Glinda and Elphaba…</a:t>
            </a:r>
            <a:endParaRPr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09ABA95-D09C-2DC3-71A7-CF49B1E6AF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6404" y="3724564"/>
            <a:ext cx="1181100" cy="117532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974E048-22BC-AC0B-9669-6E0C35D75F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1501" y="1074882"/>
            <a:ext cx="2492679" cy="373841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937F8AF-3DAE-CCCD-99DA-A2173BEC74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409" y="1073865"/>
            <a:ext cx="3983182" cy="264940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C4F829A-3867-E174-91C8-F37AF3EB1348}"/>
              </a:ext>
            </a:extLst>
          </p:cNvPr>
          <p:cNvSpPr txBox="1"/>
          <p:nvPr/>
        </p:nvSpPr>
        <p:spPr>
          <a:xfrm>
            <a:off x="475673" y="3243695"/>
            <a:ext cx="2743200" cy="4770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500">
                <a:solidFill>
                  <a:srgbClr val="FFFFFF"/>
                </a:solidFill>
              </a:rPr>
              <a:t>Glinda</a:t>
            </a:r>
            <a:endParaRPr lang="en-GB">
              <a:solidFill>
                <a:srgbClr val="FFFFFF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AE0D1A-CF6D-107E-1A2A-E69555416FCF}"/>
              </a:ext>
            </a:extLst>
          </p:cNvPr>
          <p:cNvSpPr txBox="1"/>
          <p:nvPr/>
        </p:nvSpPr>
        <p:spPr>
          <a:xfrm>
            <a:off x="5076536" y="1107786"/>
            <a:ext cx="2743200" cy="47705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500" dirty="0">
                <a:solidFill>
                  <a:srgbClr val="FFFFFF"/>
                </a:solidFill>
              </a:rPr>
              <a:t>Elphaba</a:t>
            </a:r>
            <a:endParaRPr lang="en-GB" dirty="0">
              <a:solidFill>
                <a:srgbClr val="FFFFFF"/>
              </a:solidFill>
            </a:endParaRPr>
          </a:p>
        </p:txBody>
      </p:sp>
      <p:sp>
        <p:nvSpPr>
          <p:cNvPr id="4" name="Google Shape;74;p16">
            <a:extLst>
              <a:ext uri="{FF2B5EF4-FFF2-40B4-BE49-F238E27FC236}">
                <a16:creationId xmlns:a16="http://schemas.microsoft.com/office/drawing/2014/main" id="{4B4987BC-37CC-76F9-D2A4-0E89BC25E522}"/>
              </a:ext>
            </a:extLst>
          </p:cNvPr>
          <p:cNvSpPr txBox="1">
            <a:spLocks/>
          </p:cNvSpPr>
          <p:nvPr/>
        </p:nvSpPr>
        <p:spPr>
          <a:xfrm>
            <a:off x="420805" y="3913857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z="2000" dirty="0"/>
              <a:t>What do you notice about them?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>
          <a:extLst>
            <a:ext uri="{FF2B5EF4-FFF2-40B4-BE49-F238E27FC236}">
              <a16:creationId xmlns:a16="http://schemas.microsoft.com/office/drawing/2014/main" id="{DBD6E7A4-84CF-9EDD-DA15-1F0D1D323A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B5DB27B0-F9F5-2811-7E53-56F42DAFCE82}"/>
              </a:ext>
            </a:extLst>
          </p:cNvPr>
          <p:cNvSpPr/>
          <p:nvPr/>
        </p:nvSpPr>
        <p:spPr>
          <a:xfrm>
            <a:off x="150090" y="144318"/>
            <a:ext cx="8803409" cy="4826000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4" name="Google Shape;74;p16">
            <a:extLst>
              <a:ext uri="{FF2B5EF4-FFF2-40B4-BE49-F238E27FC236}">
                <a16:creationId xmlns:a16="http://schemas.microsoft.com/office/drawing/2014/main" id="{FE1431FE-4457-5DE0-37EC-D76AB8F1C32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r>
              <a:rPr lang="en" dirty="0"/>
              <a:t>How are Glinda and Elphaba similar and different?</a:t>
            </a:r>
            <a:endParaRPr dirty="0"/>
          </a:p>
        </p:txBody>
      </p:sp>
      <p:sp>
        <p:nvSpPr>
          <p:cNvPr id="75" name="Google Shape;75;p16">
            <a:extLst>
              <a:ext uri="{FF2B5EF4-FFF2-40B4-BE49-F238E27FC236}">
                <a16:creationId xmlns:a16="http://schemas.microsoft.com/office/drawing/2014/main" id="{270D09F3-186F-8016-7009-35D4F7AB70A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700" y="1105075"/>
            <a:ext cx="8520600" cy="368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440"/>
              <a:buNone/>
            </a:pPr>
            <a:endParaRPr sz="1566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440"/>
              <a:buNone/>
            </a:pPr>
            <a:endParaRPr sz="102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440"/>
              <a:buNone/>
            </a:pPr>
            <a:endParaRPr sz="102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440"/>
              <a:buNone/>
            </a:pPr>
            <a:endParaRPr sz="102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440"/>
              <a:buNone/>
            </a:pPr>
            <a:endParaRPr sz="102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440"/>
              <a:buNone/>
            </a:pPr>
            <a:endParaRPr sz="2231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440"/>
              <a:buNone/>
            </a:pPr>
            <a:endParaRPr sz="155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440"/>
              <a:buNone/>
            </a:pPr>
            <a:endParaRPr sz="1550">
              <a:solidFill>
                <a:schemeClr val="dk1"/>
              </a:solidFill>
            </a:endParaRPr>
          </a:p>
          <a:p>
            <a:pPr marL="0" indent="0">
              <a:lnSpc>
                <a:spcPct val="95000"/>
              </a:lnSpc>
              <a:spcBef>
                <a:spcPts val="1200"/>
              </a:spcBef>
              <a:buSzPts val="440"/>
              <a:buNone/>
            </a:pPr>
            <a:r>
              <a:rPr lang="en" sz="1550" dirty="0">
                <a:solidFill>
                  <a:schemeClr val="dk1"/>
                </a:solidFill>
              </a:rPr>
              <a:t>Based on these differences, do you think Glinda and Elphaba can be friends?</a:t>
            </a:r>
          </a:p>
          <a:p>
            <a:pPr marL="0" lvl="0" indent="0" algn="l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SzPts val="440"/>
              <a:buNone/>
            </a:pPr>
            <a:r>
              <a:rPr lang="en" sz="1550" i="1" dirty="0">
                <a:solidFill>
                  <a:schemeClr val="dk1"/>
                </a:solidFill>
              </a:rPr>
              <a:t>Discuss.</a:t>
            </a:r>
            <a:endParaRPr sz="1550" i="1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95000"/>
              </a:lnSpc>
              <a:spcBef>
                <a:spcPts val="1200"/>
              </a:spcBef>
              <a:spcAft>
                <a:spcPts val="1200"/>
              </a:spcAft>
              <a:buSzPts val="440"/>
              <a:buNone/>
            </a:pPr>
            <a:endParaRPr sz="1020">
              <a:solidFill>
                <a:schemeClr val="dk1"/>
              </a:solidFill>
            </a:endParaRPr>
          </a:p>
        </p:txBody>
      </p:sp>
      <p:graphicFrame>
        <p:nvGraphicFramePr>
          <p:cNvPr id="76" name="Google Shape;76;p16">
            <a:extLst>
              <a:ext uri="{FF2B5EF4-FFF2-40B4-BE49-F238E27FC236}">
                <a16:creationId xmlns:a16="http://schemas.microsoft.com/office/drawing/2014/main" id="{BC39AF93-D9C7-620D-0241-99CD707483D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21971622"/>
              </p:ext>
            </p:extLst>
          </p:nvPr>
        </p:nvGraphicFramePr>
        <p:xfrm>
          <a:off x="958273" y="1236955"/>
          <a:ext cx="6892636" cy="2499300"/>
        </p:xfrm>
        <a:graphic>
          <a:graphicData uri="http://schemas.openxmlformats.org/drawingml/2006/table">
            <a:tbl>
              <a:tblPr>
                <a:noFill/>
                <a:tableStyleId>{C90AA9FC-FC5A-4551-8809-9910A5994BBA}</a:tableStyleId>
              </a:tblPr>
              <a:tblGrid>
                <a:gridCol w="34463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463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441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 dirty="0"/>
                        <a:t>Similarities</a:t>
                      </a:r>
                      <a:endParaRPr b="1"/>
                    </a:p>
                  </a:txBody>
                  <a:tcPr marL="91425" marR="91425" marT="91425" marB="91425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b="1" dirty="0"/>
                        <a:t>Differences</a:t>
                      </a:r>
                      <a:endParaRPr b="1"/>
                    </a:p>
                  </a:txBody>
                  <a:tcPr marL="91425" marR="91425" marT="91425" marB="91425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0616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dirty="0"/>
                        <a:t>Both are attending </a:t>
                      </a:r>
                      <a:r>
                        <a:rPr lang="en" dirty="0" err="1"/>
                        <a:t>Shiz</a:t>
                      </a:r>
                      <a:r>
                        <a:rPr lang="en" dirty="0"/>
                        <a:t> University.</a:t>
                      </a:r>
                      <a:endParaRPr dirty="0"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dirty="0"/>
                        <a:t>Both want to join the Sorcery Class.</a:t>
                      </a:r>
                      <a:endParaRPr dirty="0"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Both hope to meet The Wonderful Wizard of Oz.</a:t>
                      </a:r>
                      <a:endParaRPr dirty="0"/>
                    </a:p>
                  </a:txBody>
                  <a:tcPr marL="91425" marR="91425" marT="91425" marB="91425"/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dirty="0"/>
                        <a:t>Glinda is very popular, with many friends.</a:t>
                      </a:r>
                      <a:endParaRPr dirty="0"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dirty="0"/>
                        <a:t>Elphaba is an outcast, with no friends.</a:t>
                      </a:r>
                      <a:endParaRPr dirty="0"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dirty="0"/>
                        <a:t>Different appearances</a:t>
                      </a:r>
                      <a:endParaRPr dirty="0"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dirty="0"/>
                        <a:t>Different interests</a:t>
                      </a:r>
                      <a:endParaRPr dirty="0"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endParaRPr/>
                    </a:p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/>
                        <a:t>Different priorities</a:t>
                      </a:r>
                      <a:endParaRPr dirty="0"/>
                    </a:p>
                  </a:txBody>
                  <a:tcPr marL="91425" marR="91425" marT="91425" marB="914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984988A5-D4AD-C274-5D77-2D3FE2E51E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9086" y="3736109"/>
            <a:ext cx="1181100" cy="117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9922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58551FD-928F-0F50-4D25-128D090EF786}"/>
              </a:ext>
            </a:extLst>
          </p:cNvPr>
          <p:cNvSpPr/>
          <p:nvPr/>
        </p:nvSpPr>
        <p:spPr>
          <a:xfrm>
            <a:off x="150090" y="144318"/>
            <a:ext cx="8803409" cy="4826000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7" name="Google Shape;87;p18"/>
          <p:cNvSpPr txBox="1">
            <a:spLocks noGrp="1"/>
          </p:cNvSpPr>
          <p:nvPr>
            <p:ph type="body" idx="1"/>
          </p:nvPr>
        </p:nvSpPr>
        <p:spPr>
          <a:xfrm>
            <a:off x="380973" y="1227520"/>
            <a:ext cx="8500395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indent="-457200">
              <a:lnSpc>
                <a:spcPct val="100000"/>
              </a:lnSpc>
              <a:buAutoNum type="arabicPeriod"/>
            </a:pPr>
            <a:r>
              <a:rPr lang="en" sz="2000" dirty="0">
                <a:solidFill>
                  <a:schemeClr val="dk1"/>
                </a:solidFill>
              </a:rPr>
              <a:t>Think of similarities and differences between you and a friend. </a:t>
            </a:r>
            <a:endParaRPr lang="en-US" sz="2000">
              <a:solidFill>
                <a:schemeClr val="dk1"/>
              </a:solidFill>
            </a:endParaRPr>
          </a:p>
          <a:p>
            <a:pPr indent="-457200">
              <a:lnSpc>
                <a:spcPct val="100000"/>
              </a:lnSpc>
              <a:buAutoNum type="arabicPeriod"/>
            </a:pPr>
            <a:endParaRPr lang="en" sz="2000" dirty="0">
              <a:solidFill>
                <a:schemeClr val="dk1"/>
              </a:solidFill>
            </a:endParaRPr>
          </a:p>
          <a:p>
            <a:pPr indent="-457200">
              <a:lnSpc>
                <a:spcPct val="100000"/>
              </a:lnSpc>
              <a:buAutoNum type="arabicPeriod"/>
            </a:pPr>
            <a:r>
              <a:rPr lang="en" sz="2000" dirty="0">
                <a:solidFill>
                  <a:schemeClr val="dk1"/>
                </a:solidFill>
              </a:rPr>
              <a:t>What makes you good friends?</a:t>
            </a:r>
          </a:p>
          <a:p>
            <a:pPr indent="-457200">
              <a:lnSpc>
                <a:spcPct val="100000"/>
              </a:lnSpc>
              <a:buAutoNum type="arabicPeriod"/>
            </a:pPr>
            <a:endParaRPr lang="en" sz="2000" dirty="0">
              <a:solidFill>
                <a:schemeClr val="dk1"/>
              </a:solidFill>
            </a:endParaRPr>
          </a:p>
          <a:p>
            <a:pPr indent="-457200">
              <a:lnSpc>
                <a:spcPct val="100000"/>
              </a:lnSpc>
              <a:buAutoNum type="arabicPeriod"/>
            </a:pPr>
            <a:r>
              <a:rPr lang="en" sz="2000" dirty="0">
                <a:solidFill>
                  <a:schemeClr val="dk1"/>
                </a:solidFill>
              </a:rPr>
              <a:t>Think back to when you became friends - did it happen instantly?</a:t>
            </a:r>
            <a:endParaRPr sz="20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800">
              <a:solidFill>
                <a:schemeClr val="dk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A640201-E200-8836-1E85-54B6373880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9086" y="3736109"/>
            <a:ext cx="1181100" cy="1175328"/>
          </a:xfrm>
          <a:prstGeom prst="rect">
            <a:avLst/>
          </a:prstGeom>
        </p:spPr>
      </p:pic>
      <p:sp>
        <p:nvSpPr>
          <p:cNvPr id="7" name="Google Shape;74;p16">
            <a:extLst>
              <a:ext uri="{FF2B5EF4-FFF2-40B4-BE49-F238E27FC236}">
                <a16:creationId xmlns:a16="http://schemas.microsoft.com/office/drawing/2014/main" id="{C8CE6082-E725-AF1D-F376-8987454506F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r>
              <a:rPr lang="en" dirty="0"/>
              <a:t>Your turn...</a:t>
            </a:r>
            <a:endParaRPr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765E7AF-83C5-2159-2E08-EFD6F3908E06}"/>
              </a:ext>
            </a:extLst>
          </p:cNvPr>
          <p:cNvSpPr/>
          <p:nvPr/>
        </p:nvSpPr>
        <p:spPr>
          <a:xfrm>
            <a:off x="150090" y="144318"/>
            <a:ext cx="8803409" cy="4826000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2" name="Google Shape;92;p19"/>
          <p:cNvSpPr txBox="1">
            <a:spLocks noGrp="1"/>
          </p:cNvSpPr>
          <p:nvPr>
            <p:ph type="body" idx="1"/>
          </p:nvPr>
        </p:nvSpPr>
        <p:spPr>
          <a:xfrm>
            <a:off x="372314" y="394225"/>
            <a:ext cx="8399373" cy="41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 dirty="0">
                <a:solidFill>
                  <a:schemeClr val="dk1"/>
                </a:solidFill>
              </a:rPr>
              <a:t>What are the most positive qualities in a friendship?</a:t>
            </a:r>
            <a:endParaRPr sz="28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endParaRPr lang="en" sz="2800" dirty="0">
              <a:solidFill>
                <a:schemeClr val="dk1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" sz="2000" dirty="0">
                <a:solidFill>
                  <a:schemeClr val="dk1"/>
                </a:solidFill>
              </a:rPr>
              <a:t>With a partner, discuss the 5 most important qualities in a friendship. </a:t>
            </a:r>
          </a:p>
          <a:p>
            <a:pPr marL="0" indent="0">
              <a:lnSpc>
                <a:spcPct val="100000"/>
              </a:lnSpc>
              <a:buNone/>
            </a:pPr>
            <a:endParaRPr lang="en" sz="2000" dirty="0">
              <a:solidFill>
                <a:schemeClr val="dk1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endParaRPr lang="en" sz="2000" dirty="0">
              <a:solidFill>
                <a:schemeClr val="dk1"/>
              </a:solidFill>
            </a:endParaRPr>
          </a:p>
          <a:p>
            <a:pPr marL="0" indent="0">
              <a:lnSpc>
                <a:spcPct val="100000"/>
              </a:lnSpc>
              <a:buNone/>
            </a:pPr>
            <a:endParaRPr lang="en" sz="2000" dirty="0">
              <a:solidFill>
                <a:schemeClr val="dk1"/>
              </a:solidFill>
            </a:endParaRPr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>
                <a:solidFill>
                  <a:schemeClr val="dk1"/>
                </a:solidFill>
              </a:rPr>
              <a:t>Why have you chosen these? </a:t>
            </a:r>
            <a:endParaRPr sz="2000" dirty="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dk1"/>
              </a:solidFill>
            </a:endParaRPr>
          </a:p>
        </p:txBody>
      </p:sp>
      <p:pic>
        <p:nvPicPr>
          <p:cNvPr id="5" name="Picture 4" descr="A white circle with green text&#10;&#10;Description automatically generated">
            <a:extLst>
              <a:ext uri="{FF2B5EF4-FFF2-40B4-BE49-F238E27FC236}">
                <a16:creationId xmlns:a16="http://schemas.microsoft.com/office/drawing/2014/main" id="{47FA241D-36AA-83CD-D081-FCF7E71408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9086" y="3736109"/>
            <a:ext cx="1181100" cy="117532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5B841E0-5A13-800E-2E8D-AF2785C340B4}"/>
              </a:ext>
            </a:extLst>
          </p:cNvPr>
          <p:cNvSpPr/>
          <p:nvPr/>
        </p:nvSpPr>
        <p:spPr>
          <a:xfrm>
            <a:off x="150090" y="144318"/>
            <a:ext cx="8803409" cy="4826000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 descr="Two women in clothing on stage&#10;&#10;Description automatically generated">
            <a:extLst>
              <a:ext uri="{FF2B5EF4-FFF2-40B4-BE49-F238E27FC236}">
                <a16:creationId xmlns:a16="http://schemas.microsoft.com/office/drawing/2014/main" id="{B76BDEA8-A195-0D74-1736-E8FA78B82C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0887" y="1893592"/>
            <a:ext cx="4133272" cy="2744656"/>
          </a:xfrm>
          <a:prstGeom prst="rect">
            <a:avLst/>
          </a:prstGeom>
        </p:spPr>
      </p:pic>
      <p:sp>
        <p:nvSpPr>
          <p:cNvPr id="82" name="Google Shape;82;p17"/>
          <p:cNvSpPr txBox="1">
            <a:spLocks noGrp="1"/>
          </p:cNvSpPr>
          <p:nvPr>
            <p:ph type="body" idx="1"/>
          </p:nvPr>
        </p:nvSpPr>
        <p:spPr>
          <a:xfrm>
            <a:off x="357882" y="546339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indent="0">
              <a:lnSpc>
                <a:spcPct val="100000"/>
              </a:lnSpc>
              <a:buClr>
                <a:schemeClr val="dk1"/>
              </a:buClr>
              <a:buSzPts val="1100"/>
              <a:buNone/>
            </a:pPr>
            <a:r>
              <a:rPr lang="en" sz="1400" dirty="0">
                <a:solidFill>
                  <a:schemeClr val="dk1"/>
                </a:solidFill>
              </a:rPr>
              <a:t>In the story of Wicked, Glinda and Elphaba became good friends, despite their differences.</a:t>
            </a:r>
            <a:endParaRPr lang="en-US" sz="1400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400" dirty="0">
              <a:solidFill>
                <a:schemeClr val="dk1"/>
              </a:solidFill>
            </a:endParaRPr>
          </a:p>
          <a:p>
            <a:pPr marL="0" indent="0">
              <a:lnSpc>
                <a:spcPct val="100000"/>
              </a:lnSpc>
              <a:buClr>
                <a:schemeClr val="dk1"/>
              </a:buClr>
              <a:buSzPts val="1100"/>
              <a:buNone/>
            </a:pPr>
            <a:r>
              <a:rPr lang="en" sz="1400" dirty="0">
                <a:solidFill>
                  <a:schemeClr val="dk1"/>
                </a:solidFill>
              </a:rPr>
              <a:t>They’ve gone through lots of challenges that have tested their friendship. </a:t>
            </a:r>
            <a:endParaRPr lang="en" sz="1400">
              <a:solidFill>
                <a:schemeClr val="dk1"/>
              </a:solidFill>
            </a:endParaRPr>
          </a:p>
          <a:p>
            <a:pPr marL="0" indent="0">
              <a:lnSpc>
                <a:spcPct val="100000"/>
              </a:lnSpc>
              <a:buSzPts val="1100"/>
              <a:buNone/>
            </a:pPr>
            <a:endParaRPr lang="en" sz="1400" dirty="0">
              <a:solidFill>
                <a:schemeClr val="dk1"/>
              </a:solidFill>
            </a:endParaRPr>
          </a:p>
          <a:p>
            <a:pPr marL="0" lv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Font typeface="Arial"/>
              <a:buNone/>
            </a:pPr>
            <a:r>
              <a:rPr lang="en" sz="1400" dirty="0">
                <a:solidFill>
                  <a:schemeClr val="dk1"/>
                </a:solidFill>
              </a:rPr>
              <a:t>Why do you think their friendship lasted?</a:t>
            </a:r>
            <a:endParaRPr sz="1400">
              <a:solidFill>
                <a:schemeClr val="dk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8A401C9-3FB0-06B6-74A9-81BF90C486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99086" y="3736109"/>
            <a:ext cx="1181100" cy="11753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F8C40B5-0A98-206C-E56F-DEDA7EA0F8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4420" y="1894608"/>
            <a:ext cx="3561726" cy="274262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>
          <a:extLst>
            <a:ext uri="{FF2B5EF4-FFF2-40B4-BE49-F238E27FC236}">
              <a16:creationId xmlns:a16="http://schemas.microsoft.com/office/drawing/2014/main" id="{CD010EC0-78E1-8493-E03A-0EC83AF9BF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17F00CE-8F53-B2ED-D422-66BF806CC3EF}"/>
              </a:ext>
            </a:extLst>
          </p:cNvPr>
          <p:cNvSpPr/>
          <p:nvPr/>
        </p:nvSpPr>
        <p:spPr>
          <a:xfrm>
            <a:off x="150090" y="144318"/>
            <a:ext cx="8803409" cy="4826000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2" name="Google Shape;82;p17">
            <a:extLst>
              <a:ext uri="{FF2B5EF4-FFF2-40B4-BE49-F238E27FC236}">
                <a16:creationId xmlns:a16="http://schemas.microsoft.com/office/drawing/2014/main" id="{90602155-1676-93EF-E9EE-C43E7F2F6EF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57882" y="546339"/>
            <a:ext cx="8269487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0" indent="0">
              <a:lnSpc>
                <a:spcPct val="100000"/>
              </a:lnSpc>
              <a:buClr>
                <a:schemeClr val="dk1"/>
              </a:buClr>
              <a:buSzPts val="1100"/>
              <a:buNone/>
            </a:pPr>
            <a:r>
              <a:rPr lang="en" sz="2500" dirty="0">
                <a:solidFill>
                  <a:schemeClr val="dk1"/>
                </a:solidFill>
              </a:rPr>
              <a:t>Glinda and Elphaba are Wicked Friends!</a:t>
            </a:r>
          </a:p>
          <a:p>
            <a:pPr marL="0" indent="0">
              <a:lnSpc>
                <a:spcPct val="100000"/>
              </a:lnSpc>
              <a:buSzPts val="1100"/>
              <a:buNone/>
            </a:pPr>
            <a:endParaRPr lang="en" sz="2000" dirty="0">
              <a:solidFill>
                <a:schemeClr val="dk1"/>
              </a:solidFill>
            </a:endParaRPr>
          </a:p>
          <a:p>
            <a:pPr marL="0" indent="0">
              <a:lnSpc>
                <a:spcPct val="100000"/>
              </a:lnSpc>
              <a:buSzPts val="1100"/>
              <a:buNone/>
            </a:pPr>
            <a:endParaRPr lang="en" sz="2000" dirty="0">
              <a:solidFill>
                <a:schemeClr val="dk1"/>
              </a:solidFill>
            </a:endParaRPr>
          </a:p>
          <a:p>
            <a:pPr marL="285750" indent="-285750">
              <a:lnSpc>
                <a:spcPct val="100000"/>
              </a:lnSpc>
              <a:buSzPts val="1100"/>
            </a:pPr>
            <a:r>
              <a:rPr lang="en" sz="2000" dirty="0">
                <a:solidFill>
                  <a:schemeClr val="dk1"/>
                </a:solidFill>
              </a:rPr>
              <a:t>When they visit the Emerald City and the Wizard of Oz, they both calm each others nerves. They are </a:t>
            </a:r>
            <a:r>
              <a:rPr lang="en" sz="2000" b="1" dirty="0">
                <a:solidFill>
                  <a:schemeClr val="dk1"/>
                </a:solidFill>
              </a:rPr>
              <a:t>supportive.</a:t>
            </a:r>
          </a:p>
          <a:p>
            <a:pPr marL="285750" indent="-285750">
              <a:lnSpc>
                <a:spcPct val="100000"/>
              </a:lnSpc>
              <a:buSzPts val="1100"/>
            </a:pPr>
            <a:endParaRPr lang="en" sz="2000" b="1" dirty="0">
              <a:solidFill>
                <a:schemeClr val="dk1"/>
              </a:solidFill>
            </a:endParaRPr>
          </a:p>
          <a:p>
            <a:pPr marL="285750" indent="-285750">
              <a:lnSpc>
                <a:spcPct val="100000"/>
              </a:lnSpc>
              <a:buSzPts val="1100"/>
            </a:pPr>
            <a:r>
              <a:rPr lang="en" sz="2000" b="1" dirty="0">
                <a:solidFill>
                  <a:schemeClr val="dk1"/>
                </a:solidFill>
              </a:rPr>
              <a:t>They are inclusive. </a:t>
            </a:r>
            <a:r>
              <a:rPr lang="en" sz="2000" dirty="0">
                <a:solidFill>
                  <a:schemeClr val="dk1"/>
                </a:solidFill>
              </a:rPr>
              <a:t>Despite their differences they include each other.</a:t>
            </a:r>
          </a:p>
          <a:p>
            <a:pPr marL="285750" indent="-285750">
              <a:lnSpc>
                <a:spcPct val="100000"/>
              </a:lnSpc>
              <a:buSzPts val="1100"/>
            </a:pPr>
            <a:endParaRPr lang="en" sz="2000" dirty="0">
              <a:solidFill>
                <a:schemeClr val="dk1"/>
              </a:solidFill>
            </a:endParaRPr>
          </a:p>
          <a:p>
            <a:pPr marL="285750" indent="-285750">
              <a:lnSpc>
                <a:spcPct val="100000"/>
              </a:lnSpc>
              <a:buSzPts val="1100"/>
            </a:pPr>
            <a:r>
              <a:rPr lang="en" sz="2000" b="1" dirty="0">
                <a:solidFill>
                  <a:schemeClr val="dk1"/>
                </a:solidFill>
              </a:rPr>
              <a:t>They share stories</a:t>
            </a:r>
            <a:r>
              <a:rPr lang="en" sz="2000" dirty="0">
                <a:solidFill>
                  <a:schemeClr val="dk1"/>
                </a:solidFill>
              </a:rPr>
              <a:t> which brings them closer together. By sharing about their lives, they discover more things in common.</a:t>
            </a:r>
          </a:p>
          <a:p>
            <a:pPr marL="0" indent="0">
              <a:lnSpc>
                <a:spcPct val="100000"/>
              </a:lnSpc>
              <a:buSzPts val="1100"/>
              <a:buNone/>
            </a:pPr>
            <a:endParaRPr lang="en" sz="1400" dirty="0">
              <a:solidFill>
                <a:schemeClr val="dk1"/>
              </a:solidFill>
            </a:endParaRPr>
          </a:p>
          <a:p>
            <a:pPr marL="0" indent="0">
              <a:lnSpc>
                <a:spcPct val="100000"/>
              </a:lnSpc>
              <a:buSzPts val="1100"/>
              <a:buNone/>
            </a:pPr>
            <a:endParaRPr lang="en" sz="1400" b="1" dirty="0">
              <a:solidFill>
                <a:schemeClr val="dk1"/>
              </a:solidFill>
            </a:endParaRPr>
          </a:p>
          <a:p>
            <a:pPr marL="0" indent="0">
              <a:lnSpc>
                <a:spcPct val="100000"/>
              </a:lnSpc>
              <a:buSzPts val="1100"/>
              <a:buNone/>
            </a:pPr>
            <a:endParaRPr lang="en" sz="1400" dirty="0">
              <a:solidFill>
                <a:schemeClr val="dk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D395200-521F-42FD-C5E8-DE73738AFB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9086" y="3736109"/>
            <a:ext cx="1181100" cy="1175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6859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21FDD45-E1BE-1928-9CAE-0B227C8A48EE}"/>
              </a:ext>
            </a:extLst>
          </p:cNvPr>
          <p:cNvSpPr/>
          <p:nvPr/>
        </p:nvSpPr>
        <p:spPr>
          <a:xfrm>
            <a:off x="167408" y="161636"/>
            <a:ext cx="8803409" cy="4826000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4" name="Google Shape;124;p2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algn="ctr"/>
            <a:r>
              <a:rPr lang="en"/>
              <a:t>Are you a Wicked friend?</a:t>
            </a:r>
            <a:br>
              <a:rPr lang="en" dirty="0"/>
            </a:br>
            <a:br>
              <a:rPr lang="en" dirty="0"/>
            </a:br>
            <a:r>
              <a:rPr lang="en"/>
              <a:t>Task: Choose three of these qualities. Draw an example of </a:t>
            </a:r>
            <a:r>
              <a:rPr lang="en" dirty="0"/>
              <a:t>when you have demonstrated these in your friendships.</a:t>
            </a:r>
            <a:endParaRPr lang="en-US" dirty="0"/>
          </a:p>
        </p:txBody>
      </p:sp>
      <p:sp>
        <p:nvSpPr>
          <p:cNvPr id="126" name="Google Shape;126;p24"/>
          <p:cNvSpPr txBox="1"/>
          <p:nvPr/>
        </p:nvSpPr>
        <p:spPr>
          <a:xfrm>
            <a:off x="0" y="0"/>
            <a:ext cx="30000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endParaRPr sz="1800">
              <a:solidFill>
                <a:schemeClr val="dk2"/>
              </a:solidFill>
            </a:endParaRPr>
          </a:p>
        </p:txBody>
      </p:sp>
      <p:sp>
        <p:nvSpPr>
          <p:cNvPr id="127" name="Google Shape;127;p24"/>
          <p:cNvSpPr txBox="1">
            <a:spLocks noGrp="1"/>
          </p:cNvSpPr>
          <p:nvPr>
            <p:ph type="title"/>
          </p:nvPr>
        </p:nvSpPr>
        <p:spPr>
          <a:xfrm>
            <a:off x="1897678" y="2352457"/>
            <a:ext cx="2415941" cy="176765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r>
              <a:rPr lang="en" sz="2200" dirty="0"/>
              <a:t>Be supportive</a:t>
            </a:r>
            <a:br>
              <a:rPr lang="en" sz="2200" dirty="0"/>
            </a:br>
            <a:r>
              <a:rPr lang="en" sz="2200" dirty="0"/>
              <a:t>Be inclusive</a:t>
            </a:r>
            <a:br>
              <a:rPr lang="en" sz="2200" dirty="0"/>
            </a:br>
            <a:r>
              <a:rPr lang="en" sz="2200" dirty="0"/>
              <a:t>Be honest</a:t>
            </a:r>
            <a:br>
              <a:rPr lang="en" sz="2200" dirty="0"/>
            </a:br>
            <a:r>
              <a:rPr lang="en" sz="2200" dirty="0"/>
              <a:t>Be helpful</a:t>
            </a:r>
            <a:br>
              <a:rPr lang="en" sz="2200" dirty="0"/>
            </a:br>
            <a:r>
              <a:rPr lang="en" sz="2200" dirty="0"/>
              <a:t>Be caring</a:t>
            </a:r>
            <a:br>
              <a:rPr lang="en" sz="1400" dirty="0"/>
            </a:br>
            <a:endParaRPr lang="en"/>
          </a:p>
        </p:txBody>
      </p:sp>
      <p:pic>
        <p:nvPicPr>
          <p:cNvPr id="5" name="Picture 4" descr="A white circle with green text&#10;&#10;Description automatically generated">
            <a:extLst>
              <a:ext uri="{FF2B5EF4-FFF2-40B4-BE49-F238E27FC236}">
                <a16:creationId xmlns:a16="http://schemas.microsoft.com/office/drawing/2014/main" id="{83F6042A-087E-D0D1-37F3-D8CE69E5D1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9086" y="3736109"/>
            <a:ext cx="1181100" cy="117532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D709D2D-7D1A-08B5-EDEE-E74D4549A775}"/>
              </a:ext>
            </a:extLst>
          </p:cNvPr>
          <p:cNvSpPr txBox="1"/>
          <p:nvPr/>
        </p:nvSpPr>
        <p:spPr>
          <a:xfrm>
            <a:off x="4871605" y="2351809"/>
            <a:ext cx="2743200" cy="224676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000" dirty="0"/>
              <a:t>Respect Boundaries​</a:t>
            </a:r>
            <a:br>
              <a:rPr lang="en-GB" sz="2000" dirty="0"/>
            </a:br>
            <a:r>
              <a:rPr lang="en-GB" sz="2000" dirty="0"/>
              <a:t>Play with someone new​</a:t>
            </a:r>
            <a:br>
              <a:rPr lang="en-GB" sz="2000" dirty="0"/>
            </a:br>
            <a:r>
              <a:rPr lang="en-GB" sz="2000" dirty="0"/>
              <a:t>Share a story​</a:t>
            </a:r>
            <a:br>
              <a:rPr lang="en-GB" sz="2000" dirty="0"/>
            </a:br>
            <a:r>
              <a:rPr lang="en-GB" sz="2000" dirty="0"/>
              <a:t>Be Trustworthy​</a:t>
            </a:r>
            <a:br>
              <a:rPr lang="en-GB" sz="2000" dirty="0"/>
            </a:br>
            <a:r>
              <a:rPr lang="en-GB" sz="2000" dirty="0"/>
              <a:t>Be a good listener​</a:t>
            </a:r>
            <a:br>
              <a:rPr lang="en-GB" sz="2000" dirty="0"/>
            </a:br>
            <a:r>
              <a:rPr lang="en-GB" sz="2000" dirty="0"/>
              <a:t>Cheer someone up​</a:t>
            </a:r>
          </a:p>
        </p:txBody>
      </p:sp>
      <p:pic>
        <p:nvPicPr>
          <p:cNvPr id="15" name="Picture 14" descr="A green gears on a black background&#10;&#10;Description automatically generated">
            <a:extLst>
              <a:ext uri="{FF2B5EF4-FFF2-40B4-BE49-F238E27FC236}">
                <a16:creationId xmlns:a16="http://schemas.microsoft.com/office/drawing/2014/main" id="{7483504F-3CA8-6286-1818-A20BC151418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7200000">
            <a:off x="177666" y="3161632"/>
            <a:ext cx="1471180" cy="171796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7F12F21DF05CA4689011F00E676D4B5" ma:contentTypeVersion="18" ma:contentTypeDescription="Create a new document." ma:contentTypeScope="" ma:versionID="4a69ca8b866e3b076e28c66d3bed9839">
  <xsd:schema xmlns:xsd="http://www.w3.org/2001/XMLSchema" xmlns:xs="http://www.w3.org/2001/XMLSchema" xmlns:p="http://schemas.microsoft.com/office/2006/metadata/properties" xmlns:ns2="33bcd4d9-427e-4fbb-9316-72b4cceb92f6" xmlns:ns3="29966af0-fc6d-423a-b7f6-94e0587b3383" targetNamespace="http://schemas.microsoft.com/office/2006/metadata/properties" ma:root="true" ma:fieldsID="67309b0ea9866a0e9f95ebd2842c682c" ns2:_="" ns3:_="">
    <xsd:import namespace="33bcd4d9-427e-4fbb-9316-72b4cceb92f6"/>
    <xsd:import namespace="29966af0-fc6d-423a-b7f6-94e0587b3383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bcd4d9-427e-4fbb-9316-72b4cceb92f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3b24fd3b-70f7-4c52-a1a5-928627653865}" ma:internalName="TaxCatchAll" ma:showField="CatchAllData" ma:web="33bcd4d9-427e-4fbb-9316-72b4cceb92f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966af0-fc6d-423a-b7f6-94e0587b338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087df421-5cef-4149-b4e5-5803b99dcf3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9966af0-fc6d-423a-b7f6-94e0587b3383">
      <Terms xmlns="http://schemas.microsoft.com/office/infopath/2007/PartnerControls"/>
    </lcf76f155ced4ddcb4097134ff3c332f>
    <TaxCatchAll xmlns="33bcd4d9-427e-4fbb-9316-72b4cceb92f6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4CE7354-D064-4472-819A-C6D2858DD0C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3bcd4d9-427e-4fbb-9316-72b4cceb92f6"/>
    <ds:schemaRef ds:uri="29966af0-fc6d-423a-b7f6-94e0587b33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AFCDFFF-7D44-415B-8E92-F23FEB7C9B39}">
  <ds:schemaRefs>
    <ds:schemaRef ds:uri="http://schemas.microsoft.com/office/2006/metadata/properties"/>
    <ds:schemaRef ds:uri="http://schemas.microsoft.com/office/infopath/2007/PartnerControls"/>
    <ds:schemaRef ds:uri="29966af0-fc6d-423a-b7f6-94e0587b3383"/>
    <ds:schemaRef ds:uri="33bcd4d9-427e-4fbb-9316-72b4cceb92f6"/>
  </ds:schemaRefs>
</ds:datastoreItem>
</file>

<file path=customXml/itemProps3.xml><?xml version="1.0" encoding="utf-8"?>
<ds:datastoreItem xmlns:ds="http://schemas.openxmlformats.org/officeDocument/2006/customXml" ds:itemID="{5171BF25-71A6-4B56-802E-709644C2B8B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412</Words>
  <Application>Microsoft Office PowerPoint</Application>
  <PresentationFormat>On-screen Show (16:9)</PresentationFormat>
  <Paragraphs>112</Paragraphs>
  <Slides>12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Simple Light</vt:lpstr>
      <vt:lpstr>PowerPoint Presentation</vt:lpstr>
      <vt:lpstr>Complete this sentence </vt:lpstr>
      <vt:lpstr>Meet Glinda and Elphaba…</vt:lpstr>
      <vt:lpstr>How are Glinda and Elphaba similar and different?</vt:lpstr>
      <vt:lpstr>Your turn...</vt:lpstr>
      <vt:lpstr>PowerPoint Presentation</vt:lpstr>
      <vt:lpstr>PowerPoint Presentation</vt:lpstr>
      <vt:lpstr>PowerPoint Presentation</vt:lpstr>
      <vt:lpstr>Are you a Wicked friend?  Task: Choose three of these qualities. Draw an example of when you have demonstrated these in your friendships.</vt:lpstr>
      <vt:lpstr>Being Popular</vt:lpstr>
      <vt:lpstr>Plenary</vt:lpstr>
      <vt:lpstr>Who will become a Wicked Friend?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 a Wicked Friend!</dc:title>
  <cp:lastModifiedBy>Gemma Holmes</cp:lastModifiedBy>
  <cp:revision>318</cp:revision>
  <dcterms:modified xsi:type="dcterms:W3CDTF">2024-02-01T16:23:55Z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0x010100E7F12F21DF05CA4689011F00E676D4B5</vt:lpwstr>
  </property>
  <property fmtid="{D5CDD505-2E9C-101B-9397-08002B2CF9AE}" pid="3" name="MediaServiceImageTags">
    <vt:lpwstr/>
  </property>
</Properties>
</file>